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16"/>
  </p:notesMasterIdLst>
  <p:handoutMasterIdLst>
    <p:handoutMasterId r:id="rId17"/>
  </p:handoutMasterIdLst>
  <p:sldIdLst>
    <p:sldId id="604" r:id="rId7"/>
    <p:sldId id="605" r:id="rId8"/>
    <p:sldId id="612" r:id="rId9"/>
    <p:sldId id="613" r:id="rId10"/>
    <p:sldId id="614" r:id="rId11"/>
    <p:sldId id="615" r:id="rId12"/>
    <p:sldId id="616" r:id="rId13"/>
    <p:sldId id="611" r:id="rId14"/>
    <p:sldId id="256" r:id="rId1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092C74"/>
    <a:srgbClr val="69A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019" autoAdjust="0"/>
    <p:restoredTop sz="86498"/>
  </p:normalViewPr>
  <p:slideViewPr>
    <p:cSldViewPr snapToGrid="0" showGuides="1">
      <p:cViewPr varScale="1">
        <p:scale>
          <a:sx n="139" d="100"/>
          <a:sy n="139" d="100"/>
        </p:scale>
        <p:origin x="176" y="1032"/>
      </p:cViewPr>
      <p:guideLst>
        <p:guide orient="horz" pos="1620"/>
        <p:guide pos="2880"/>
        <p:guide pos="5472"/>
        <p:guide pos="288"/>
        <p:guide orient="horz" pos="270"/>
        <p:guide orient="horz" pos="2988"/>
      </p:guideLst>
    </p:cSldViewPr>
  </p:slideViewPr>
  <p:outlineViewPr>
    <p:cViewPr>
      <p:scale>
        <a:sx n="33" d="100"/>
        <a:sy n="33" d="100"/>
      </p:scale>
      <p:origin x="0" y="-8"/>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ce Pascale" userId="33a09a6f-b2d1-47a5-b3b3-352468c288fc" providerId="ADAL" clId="{EDD2D6C6-14C3-F14D-8460-B4507F55DB4A}"/>
    <pc:docChg chg="undo custSel modSld">
      <pc:chgData name="Chance Pascale" userId="33a09a6f-b2d1-47a5-b3b3-352468c288fc" providerId="ADAL" clId="{EDD2D6C6-14C3-F14D-8460-B4507F55DB4A}" dt="2021-03-01T19:45:48.178" v="1601" actId="13244"/>
      <pc:docMkLst>
        <pc:docMk/>
      </pc:docMkLst>
      <pc:sldChg chg="modSp mod">
        <pc:chgData name="Chance Pascale" userId="33a09a6f-b2d1-47a5-b3b3-352468c288fc" providerId="ADAL" clId="{EDD2D6C6-14C3-F14D-8460-B4507F55DB4A}" dt="2021-03-01T19:40:59.372" v="1576" actId="13244"/>
        <pc:sldMkLst>
          <pc:docMk/>
          <pc:sldMk cId="1187230912" sldId="613"/>
        </pc:sldMkLst>
        <pc:spChg chg="ord">
          <ac:chgData name="Chance Pascale" userId="33a09a6f-b2d1-47a5-b3b3-352468c288fc" providerId="ADAL" clId="{EDD2D6C6-14C3-F14D-8460-B4507F55DB4A}" dt="2021-03-01T19:40:59.372" v="1576" actId="13244"/>
          <ac:spMkLst>
            <pc:docMk/>
            <pc:sldMk cId="1187230912" sldId="613"/>
            <ac:spMk id="5" creationId="{3D01DF1C-0BF8-424F-9750-1E3242899D8D}"/>
          </ac:spMkLst>
        </pc:spChg>
      </pc:sldChg>
      <pc:sldChg chg="addSp modSp mod">
        <pc:chgData name="Chance Pascale" userId="33a09a6f-b2d1-47a5-b3b3-352468c288fc" providerId="ADAL" clId="{EDD2D6C6-14C3-F14D-8460-B4507F55DB4A}" dt="2021-03-01T19:43:31.851" v="1589" actId="13244"/>
        <pc:sldMkLst>
          <pc:docMk/>
          <pc:sldMk cId="2825910669" sldId="614"/>
        </pc:sldMkLst>
        <pc:spChg chg="ord">
          <ac:chgData name="Chance Pascale" userId="33a09a6f-b2d1-47a5-b3b3-352468c288fc" providerId="ADAL" clId="{EDD2D6C6-14C3-F14D-8460-B4507F55DB4A}" dt="2021-03-01T19:43:31.851" v="1589" actId="13244"/>
          <ac:spMkLst>
            <pc:docMk/>
            <pc:sldMk cId="2825910669" sldId="614"/>
            <ac:spMk id="11" creationId="{0D2433B0-A859-CA4B-B966-295DF81C8F8E}"/>
          </ac:spMkLst>
        </pc:spChg>
        <pc:spChg chg="ord">
          <ac:chgData name="Chance Pascale" userId="33a09a6f-b2d1-47a5-b3b3-352468c288fc" providerId="ADAL" clId="{EDD2D6C6-14C3-F14D-8460-B4507F55DB4A}" dt="2021-03-01T19:42:24.099" v="1583" actId="13244"/>
          <ac:spMkLst>
            <pc:docMk/>
            <pc:sldMk cId="2825910669" sldId="614"/>
            <ac:spMk id="13" creationId="{AB37660C-AE42-5642-9ECD-BB5C5B2BF533}"/>
          </ac:spMkLst>
        </pc:spChg>
        <pc:grpChg chg="add mod ord">
          <ac:chgData name="Chance Pascale" userId="33a09a6f-b2d1-47a5-b3b3-352468c288fc" providerId="ADAL" clId="{EDD2D6C6-14C3-F14D-8460-B4507F55DB4A}" dt="2021-03-01T19:41:47.361" v="1578" actId="13244"/>
          <ac:grpSpMkLst>
            <pc:docMk/>
            <pc:sldMk cId="2825910669" sldId="614"/>
            <ac:grpSpMk id="2" creationId="{58E3938D-2A98-5948-99E0-A91E88C27A74}"/>
          </ac:grpSpMkLst>
        </pc:grpChg>
        <pc:grpChg chg="add mod ord">
          <ac:chgData name="Chance Pascale" userId="33a09a6f-b2d1-47a5-b3b3-352468c288fc" providerId="ADAL" clId="{EDD2D6C6-14C3-F14D-8460-B4507F55DB4A}" dt="2021-03-01T19:43:23.759" v="1588" actId="13244"/>
          <ac:grpSpMkLst>
            <pc:docMk/>
            <pc:sldMk cId="2825910669" sldId="614"/>
            <ac:grpSpMk id="3" creationId="{35A5A5B9-9A9C-224E-9D5E-4B01BDB74614}"/>
          </ac:grpSpMkLst>
        </pc:grpChg>
        <pc:picChg chg="mod">
          <ac:chgData name="Chance Pascale" userId="33a09a6f-b2d1-47a5-b3b3-352468c288fc" providerId="ADAL" clId="{EDD2D6C6-14C3-F14D-8460-B4507F55DB4A}" dt="2021-03-01T19:42:09.838" v="1581" actId="13244"/>
          <ac:picMkLst>
            <pc:docMk/>
            <pc:sldMk cId="2825910669" sldId="614"/>
            <ac:picMk id="12" creationId="{9303F471-E703-9247-AF1D-18D202FA31F0}"/>
          </ac:picMkLst>
        </pc:picChg>
        <pc:picChg chg="mod">
          <ac:chgData name="Chance Pascale" userId="33a09a6f-b2d1-47a5-b3b3-352468c288fc" providerId="ADAL" clId="{EDD2D6C6-14C3-F14D-8460-B4507F55DB4A}" dt="2021-03-01T19:42:31.288" v="1585" actId="13244"/>
          <ac:picMkLst>
            <pc:docMk/>
            <pc:sldMk cId="2825910669" sldId="614"/>
            <ac:picMk id="16" creationId="{B7774A8D-6F68-BA42-B130-B4F4F2676133}"/>
          </ac:picMkLst>
        </pc:picChg>
        <pc:picChg chg="mod">
          <ac:chgData name="Chance Pascale" userId="33a09a6f-b2d1-47a5-b3b3-352468c288fc" providerId="ADAL" clId="{EDD2D6C6-14C3-F14D-8460-B4507F55DB4A}" dt="2021-03-01T19:42:04.297" v="1580" actId="13244"/>
          <ac:picMkLst>
            <pc:docMk/>
            <pc:sldMk cId="2825910669" sldId="614"/>
            <ac:picMk id="3076" creationId="{9C26E99B-4807-7149-B194-B8E9D4956D2C}"/>
          </ac:picMkLst>
        </pc:picChg>
      </pc:sldChg>
      <pc:sldChg chg="addSp modSp mod">
        <pc:chgData name="Chance Pascale" userId="33a09a6f-b2d1-47a5-b3b3-352468c288fc" providerId="ADAL" clId="{EDD2D6C6-14C3-F14D-8460-B4507F55DB4A}" dt="2021-03-01T19:44:28.350" v="1593" actId="13244"/>
        <pc:sldMkLst>
          <pc:docMk/>
          <pc:sldMk cId="489924596" sldId="615"/>
        </pc:sldMkLst>
        <pc:spChg chg="ord">
          <ac:chgData name="Chance Pascale" userId="33a09a6f-b2d1-47a5-b3b3-352468c288fc" providerId="ADAL" clId="{EDD2D6C6-14C3-F14D-8460-B4507F55DB4A}" dt="2021-03-01T19:44:00.193" v="1591" actId="13244"/>
          <ac:spMkLst>
            <pc:docMk/>
            <pc:sldMk cId="489924596" sldId="615"/>
            <ac:spMk id="13" creationId="{AB37660C-AE42-5642-9ECD-BB5C5B2BF533}"/>
          </ac:spMkLst>
        </pc:spChg>
        <pc:grpChg chg="add mod">
          <ac:chgData name="Chance Pascale" userId="33a09a6f-b2d1-47a5-b3b3-352468c288fc" providerId="ADAL" clId="{EDD2D6C6-14C3-F14D-8460-B4507F55DB4A}" dt="2021-03-01T19:36:44.236" v="468" actId="962"/>
          <ac:grpSpMkLst>
            <pc:docMk/>
            <pc:sldMk cId="489924596" sldId="615"/>
            <ac:grpSpMk id="3" creationId="{DDCC8CBE-EB07-5648-AD12-6BBBA02EC1CB}"/>
          </ac:grpSpMkLst>
        </pc:grpChg>
        <pc:grpChg chg="add mod ord">
          <ac:chgData name="Chance Pascale" userId="33a09a6f-b2d1-47a5-b3b3-352468c288fc" providerId="ADAL" clId="{EDD2D6C6-14C3-F14D-8460-B4507F55DB4A}" dt="2021-03-01T19:44:17.367" v="1592" actId="13244"/>
          <ac:grpSpMkLst>
            <pc:docMk/>
            <pc:sldMk cId="489924596" sldId="615"/>
            <ac:grpSpMk id="4" creationId="{3C53C28D-8261-9A40-A270-E0B5AE92C7B3}"/>
          </ac:grpSpMkLst>
        </pc:grpChg>
        <pc:grpChg chg="add mod ord">
          <ac:chgData name="Chance Pascale" userId="33a09a6f-b2d1-47a5-b3b3-352468c288fc" providerId="ADAL" clId="{EDD2D6C6-14C3-F14D-8460-B4507F55DB4A}" dt="2021-03-01T19:44:28.350" v="1593" actId="13244"/>
          <ac:grpSpMkLst>
            <pc:docMk/>
            <pc:sldMk cId="489924596" sldId="615"/>
            <ac:grpSpMk id="5" creationId="{5C69A38C-3F09-C641-8B8E-595FDF72E451}"/>
          </ac:grpSpMkLst>
        </pc:grpChg>
        <pc:picChg chg="mod">
          <ac:chgData name="Chance Pascale" userId="33a09a6f-b2d1-47a5-b3b3-352468c288fc" providerId="ADAL" clId="{EDD2D6C6-14C3-F14D-8460-B4507F55DB4A}" dt="2021-03-01T19:43:53.944" v="1590" actId="13244"/>
          <ac:picMkLst>
            <pc:docMk/>
            <pc:sldMk cId="489924596" sldId="615"/>
            <ac:picMk id="3074" creationId="{D729EB1B-07B0-664C-9F20-17577544843A}"/>
          </ac:picMkLst>
        </pc:picChg>
        <pc:cxnChg chg="mod">
          <ac:chgData name="Chance Pascale" userId="33a09a6f-b2d1-47a5-b3b3-352468c288fc" providerId="ADAL" clId="{EDD2D6C6-14C3-F14D-8460-B4507F55DB4A}" dt="2021-03-01T19:38:16.651" v="866" actId="962"/>
          <ac:cxnSpMkLst>
            <pc:docMk/>
            <pc:sldMk cId="489924596" sldId="615"/>
            <ac:cxnSpMk id="19" creationId="{E6404F4F-72A1-1B43-A851-2BB4D6364FAA}"/>
          </ac:cxnSpMkLst>
        </pc:cxnChg>
      </pc:sldChg>
      <pc:sldChg chg="addSp delSp modSp mod">
        <pc:chgData name="Chance Pascale" userId="33a09a6f-b2d1-47a5-b3b3-352468c288fc" providerId="ADAL" clId="{EDD2D6C6-14C3-F14D-8460-B4507F55DB4A}" dt="2021-03-01T19:45:48.178" v="1601" actId="13244"/>
        <pc:sldMkLst>
          <pc:docMk/>
          <pc:sldMk cId="3462966283" sldId="616"/>
        </pc:sldMkLst>
        <pc:spChg chg="topLvl">
          <ac:chgData name="Chance Pascale" userId="33a09a6f-b2d1-47a5-b3b3-352468c288fc" providerId="ADAL" clId="{EDD2D6C6-14C3-F14D-8460-B4507F55DB4A}" dt="2021-03-01T19:38:42.377" v="870" actId="164"/>
          <ac:spMkLst>
            <pc:docMk/>
            <pc:sldMk cId="3462966283" sldId="616"/>
            <ac:spMk id="2" creationId="{3DAB42DC-0BDA-F541-B104-B5EA11A3FA62}"/>
          </ac:spMkLst>
        </pc:spChg>
        <pc:spChg chg="topLvl">
          <ac:chgData name="Chance Pascale" userId="33a09a6f-b2d1-47a5-b3b3-352468c288fc" providerId="ADAL" clId="{EDD2D6C6-14C3-F14D-8460-B4507F55DB4A}" dt="2021-03-01T19:38:42.377" v="870" actId="164"/>
          <ac:spMkLst>
            <pc:docMk/>
            <pc:sldMk cId="3462966283" sldId="616"/>
            <ac:spMk id="17" creationId="{E5ACD2B0-ACD9-9E43-8D70-2B7A62F02249}"/>
          </ac:spMkLst>
        </pc:spChg>
        <pc:grpChg chg="add del">
          <ac:chgData name="Chance Pascale" userId="33a09a6f-b2d1-47a5-b3b3-352468c288fc" providerId="ADAL" clId="{EDD2D6C6-14C3-F14D-8460-B4507F55DB4A}" dt="2021-03-01T19:38:42.377" v="870" actId="164"/>
          <ac:grpSpMkLst>
            <pc:docMk/>
            <pc:sldMk cId="3462966283" sldId="616"/>
            <ac:grpSpMk id="3" creationId="{CA02DBAB-674C-1548-8739-63B1FFDEBEE3}"/>
          </ac:grpSpMkLst>
        </pc:grpChg>
        <pc:grpChg chg="add mod ord">
          <ac:chgData name="Chance Pascale" userId="33a09a6f-b2d1-47a5-b3b3-352468c288fc" providerId="ADAL" clId="{EDD2D6C6-14C3-F14D-8460-B4507F55DB4A}" dt="2021-03-01T19:45:24.561" v="1599" actId="13244"/>
          <ac:grpSpMkLst>
            <pc:docMk/>
            <pc:sldMk cId="3462966283" sldId="616"/>
            <ac:grpSpMk id="4" creationId="{0A15FB88-42C3-E94D-8DF4-EEDF0987863C}"/>
          </ac:grpSpMkLst>
        </pc:grpChg>
        <pc:picChg chg="mod">
          <ac:chgData name="Chance Pascale" userId="33a09a6f-b2d1-47a5-b3b3-352468c288fc" providerId="ADAL" clId="{EDD2D6C6-14C3-F14D-8460-B4507F55DB4A}" dt="2021-03-01T19:45:48.178" v="1601" actId="13244"/>
          <ac:picMkLst>
            <pc:docMk/>
            <pc:sldMk cId="3462966283" sldId="616"/>
            <ac:picMk id="12" creationId="{9303F471-E703-9247-AF1D-18D202FA31F0}"/>
          </ac:picMkLst>
        </pc:picChg>
        <pc:picChg chg="mod">
          <ac:chgData name="Chance Pascale" userId="33a09a6f-b2d1-47a5-b3b3-352468c288fc" providerId="ADAL" clId="{EDD2D6C6-14C3-F14D-8460-B4507F55DB4A}" dt="2021-03-01T19:45:17.847" v="1598" actId="13244"/>
          <ac:picMkLst>
            <pc:docMk/>
            <pc:sldMk cId="3462966283" sldId="616"/>
            <ac:picMk id="16" creationId="{B7774A8D-6F68-BA42-B130-B4F4F2676133}"/>
          </ac:picMkLst>
        </pc:picChg>
        <pc:picChg chg="mod">
          <ac:chgData name="Chance Pascale" userId="33a09a6f-b2d1-47a5-b3b3-352468c288fc" providerId="ADAL" clId="{EDD2D6C6-14C3-F14D-8460-B4507F55DB4A}" dt="2021-03-01T19:45:36.858" v="1600" actId="13244"/>
          <ac:picMkLst>
            <pc:docMk/>
            <pc:sldMk cId="3462966283" sldId="616"/>
            <ac:picMk id="3074" creationId="{D729EB1B-07B0-664C-9F20-17577544843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3/1/21</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jpeg>
</file>

<file path=ppt/media/image11.jpeg>
</file>

<file path=ppt/media/image2.png>
</file>

<file path=ppt/media/image3.png>
</file>

<file path=ppt/media/image4.pn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3/1/21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effectLst/>
                <a:latin typeface="+mn-lt"/>
                <a:ea typeface="+mn-ea"/>
                <a:cs typeface="+mn-cs"/>
              </a:rPr>
              <a:t>Welcome to this light-hearted exploration of an alternative to the Dining Philosophers and Sleeping Barber problems.</a:t>
            </a:r>
          </a:p>
        </p:txBody>
      </p:sp>
      <p:sp>
        <p:nvSpPr>
          <p:cNvPr id="4" name="Slide Number Placeholder 3"/>
          <p:cNvSpPr>
            <a:spLocks noGrp="1"/>
          </p:cNvSpPr>
          <p:nvPr>
            <p:ph type="sldNum" sz="quarter" idx="5"/>
          </p:nvPr>
        </p:nvSpPr>
        <p:spPr/>
        <p:txBody>
          <a:bodyPr/>
          <a:lstStyle/>
          <a:p>
            <a:fld id="{EF79F371-3862-4534-BA58-4E7EFD6CBEB2}" type="slidenum">
              <a:rPr lang="en-US" smtClean="0"/>
              <a:t>1</a:t>
            </a:fld>
            <a:endParaRPr lang="en-US"/>
          </a:p>
        </p:txBody>
      </p:sp>
    </p:spTree>
    <p:extLst>
      <p:ext uri="{BB962C8B-B14F-4D97-AF65-F5344CB8AC3E}">
        <p14:creationId xmlns:p14="http://schemas.microsoft.com/office/powerpoint/2010/main" val="3876049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What if you don’t care about philosophers and their strange need for two forks?</a:t>
            </a:r>
          </a:p>
          <a:p>
            <a:r>
              <a:rPr lang="en-US" sz="900" kern="1200" dirty="0">
                <a:solidFill>
                  <a:schemeClr val="tx1"/>
                </a:solidFill>
                <a:effectLst/>
                <a:latin typeface="+mn-lt"/>
                <a:ea typeface="+mn-ea"/>
                <a:cs typeface="+mn-cs"/>
              </a:rPr>
              <a:t>Or if you just use a </a:t>
            </a:r>
            <a:r>
              <a:rPr lang="en-US" sz="900" kern="1200" dirty="0" err="1">
                <a:solidFill>
                  <a:schemeClr val="tx1"/>
                </a:solidFill>
                <a:effectLst/>
                <a:latin typeface="+mn-lt"/>
                <a:ea typeface="+mn-ea"/>
                <a:cs typeface="+mn-cs"/>
              </a:rPr>
              <a:t>Flobbie</a:t>
            </a:r>
            <a:r>
              <a:rPr lang="en-US" sz="900" kern="1200" dirty="0">
                <a:solidFill>
                  <a:schemeClr val="tx1"/>
                </a:solidFill>
                <a:effectLst/>
                <a:latin typeface="+mn-lt"/>
                <a:ea typeface="+mn-ea"/>
                <a:cs typeface="+mn-cs"/>
              </a:rPr>
              <a:t> or a pair of hair clippers to trim your own hair?</a:t>
            </a:r>
          </a:p>
          <a:p>
            <a:r>
              <a:rPr lang="en-US" sz="900" kern="1200" dirty="0">
                <a:solidFill>
                  <a:schemeClr val="tx1"/>
                </a:solidFill>
                <a:effectLst/>
                <a:latin typeface="+mn-lt"/>
                <a:ea typeface="+mn-ea"/>
                <a:cs typeface="+mn-cs"/>
              </a:rPr>
              <a:t>Well most people either eat chicken or want to see them live a happy life.</a:t>
            </a:r>
          </a:p>
          <a:p>
            <a:r>
              <a:rPr lang="en-US" sz="900" kern="1200" dirty="0">
                <a:solidFill>
                  <a:schemeClr val="tx1"/>
                </a:solidFill>
                <a:effectLst/>
                <a:latin typeface="+mn-lt"/>
                <a:ea typeface="+mn-ea"/>
                <a:cs typeface="+mn-cs"/>
              </a:rPr>
              <a:t>So we are going to use my layman’s understanding of chicken eating habits and feeding practices to demonstrate similar pitfalls as other canonical problems.</a:t>
            </a:r>
          </a:p>
        </p:txBody>
      </p:sp>
      <p:sp>
        <p:nvSpPr>
          <p:cNvPr id="4" name="Slide Number Placeholder 3"/>
          <p:cNvSpPr>
            <a:spLocks noGrp="1"/>
          </p:cNvSpPr>
          <p:nvPr>
            <p:ph type="sldNum" sz="quarter" idx="5"/>
          </p:nvPr>
        </p:nvSpPr>
        <p:spPr/>
        <p:txBody>
          <a:bodyPr/>
          <a:lstStyle/>
          <a:p>
            <a:fld id="{EF79F371-3862-4534-BA58-4E7EFD6CBEB2}" type="slidenum">
              <a:rPr lang="en-US" smtClean="0"/>
              <a:t>2</a:t>
            </a:fld>
            <a:endParaRPr lang="en-US"/>
          </a:p>
        </p:txBody>
      </p:sp>
    </p:spTree>
    <p:extLst>
      <p:ext uri="{BB962C8B-B14F-4D97-AF65-F5344CB8AC3E}">
        <p14:creationId xmlns:p14="http://schemas.microsoft.com/office/powerpoint/2010/main" val="2710502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Let’s presume that we want to have some eggs for our dining philosophers to eat later or to create a meringue pie to feed to our favorite slumbering barber.</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We need our chickens to lay eggs, so a sufficient amount of light, according to the Michigan State University Extension they need between 14-16 for minimum to maximum egg laying.</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Water is needed in general, so we will need open access to water.  </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They tend to not fight over this and drink at their leisure, but for our sake they like to drink immediately after they eat.</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main concern is food.</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They will fight over any scrap of food, especially when they see another chicken going for food.</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As a side note, this is why chickens are given scratch food (lower grade and usually corn), thrown in a large area so they expend their energy on scratching at the ground to get the food and not fighting each other over it.</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So the goal of this problem is to have chickens eating, drinking, and not fighting, as that wastes energy and causes each other harm/disharmony.</a:t>
            </a:r>
          </a:p>
        </p:txBody>
      </p:sp>
      <p:sp>
        <p:nvSpPr>
          <p:cNvPr id="4" name="Slide Number Placeholder 3"/>
          <p:cNvSpPr>
            <a:spLocks noGrp="1"/>
          </p:cNvSpPr>
          <p:nvPr>
            <p:ph type="sldNum" sz="quarter" idx="5"/>
          </p:nvPr>
        </p:nvSpPr>
        <p:spPr/>
        <p:txBody>
          <a:bodyPr/>
          <a:lstStyle/>
          <a:p>
            <a:fld id="{EF79F371-3862-4534-BA58-4E7EFD6CBEB2}" type="slidenum">
              <a:rPr lang="en-US" smtClean="0"/>
              <a:t>3</a:t>
            </a:fld>
            <a:endParaRPr lang="en-US"/>
          </a:p>
        </p:txBody>
      </p:sp>
    </p:spTree>
    <p:extLst>
      <p:ext uri="{BB962C8B-B14F-4D97-AF65-F5344CB8AC3E}">
        <p14:creationId xmlns:p14="http://schemas.microsoft.com/office/powerpoint/2010/main" val="3811593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So here are some devices for feeding your chickens.</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They all have issues related to how the chickens use them but in my mind from left to right they go from meh to wow!</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leftmost one is very common, allowing free access as long as the bottle has food in it.</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downside is that chickens will fight a lot over the food and they will throw the food out and waste more food.</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middle feeder handles much of the fighting problem since chicken heads will be blocked by plastic dividers, but it will still be a mess.</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feeder on the right is my one of choice.</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top image with a chicken eating in it and the bottom image shows the dividers (my version has four sections instead of 3.</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A limited number of chickens can eat at the same time based on the number of “windows” and its general shape keeps fighting from happening and is the least wasteful option.</a:t>
            </a:r>
          </a:p>
        </p:txBody>
      </p:sp>
      <p:sp>
        <p:nvSpPr>
          <p:cNvPr id="4" name="Slide Number Placeholder 3"/>
          <p:cNvSpPr>
            <a:spLocks noGrp="1"/>
          </p:cNvSpPr>
          <p:nvPr>
            <p:ph type="sldNum" sz="quarter" idx="5"/>
          </p:nvPr>
        </p:nvSpPr>
        <p:spPr/>
        <p:txBody>
          <a:bodyPr/>
          <a:lstStyle/>
          <a:p>
            <a:fld id="{EF79F371-3862-4534-BA58-4E7EFD6CBEB2}" type="slidenum">
              <a:rPr lang="en-US" smtClean="0"/>
              <a:t>4</a:t>
            </a:fld>
            <a:endParaRPr lang="en-US"/>
          </a:p>
        </p:txBody>
      </p:sp>
    </p:spTree>
    <p:extLst>
      <p:ext uri="{BB962C8B-B14F-4D97-AF65-F5344CB8AC3E}">
        <p14:creationId xmlns:p14="http://schemas.microsoft.com/office/powerpoint/2010/main" val="202326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So let’s say we have two chickens and they need to eat and then drink.</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This can be thought of as a possible race condition.</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Each chicken needs to eat and then drink,</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feeder and the chicken’s greed will only let them eat one chicken at a time.</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waterer is a similar situation, one chicken at a time.</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If a chicken needs to eat and then drink and let’s say there is a limited amount of food say 2 pellets.</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If each chicken needs one pellet but can and will eat two pellets then the order that the chickens attempt to eat and drink may make one chicken starve, since the 1</a:t>
            </a:r>
            <a:r>
              <a:rPr lang="en-US" sz="900" kern="1200" baseline="30000" dirty="0">
                <a:solidFill>
                  <a:schemeClr val="tx1"/>
                </a:solidFill>
                <a:effectLst/>
                <a:latin typeface="+mn-lt"/>
                <a:ea typeface="+mn-ea"/>
                <a:cs typeface="+mn-cs"/>
              </a:rPr>
              <a:t>st</a:t>
            </a:r>
            <a:r>
              <a:rPr lang="en-US" sz="900" kern="1200" dirty="0">
                <a:solidFill>
                  <a:schemeClr val="tx1"/>
                </a:solidFill>
                <a:effectLst/>
                <a:latin typeface="+mn-lt"/>
                <a:ea typeface="+mn-ea"/>
                <a:cs typeface="+mn-cs"/>
              </a:rPr>
              <a:t> chicken might have its one pellet and seeing the other chicken it eats the second.</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waterer could be the same situation enough food for 2 chickens but not so much that the chicken that gets to it first doesn’t drink it all.</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So it can happen that both chickens eat and drink equally, one or the other chicken eats and drinks all of the supplies, or one chicken eats everything and the other chicken drinks everything and they are both worse off for it.</a:t>
            </a:r>
          </a:p>
        </p:txBody>
      </p:sp>
      <p:sp>
        <p:nvSpPr>
          <p:cNvPr id="4" name="Slide Number Placeholder 3"/>
          <p:cNvSpPr>
            <a:spLocks noGrp="1"/>
          </p:cNvSpPr>
          <p:nvPr>
            <p:ph type="sldNum" sz="quarter" idx="5"/>
          </p:nvPr>
        </p:nvSpPr>
        <p:spPr/>
        <p:txBody>
          <a:bodyPr/>
          <a:lstStyle/>
          <a:p>
            <a:fld id="{EF79F371-3862-4534-BA58-4E7EFD6CBEB2}" type="slidenum">
              <a:rPr lang="en-US" smtClean="0"/>
              <a:t>5</a:t>
            </a:fld>
            <a:endParaRPr lang="en-US"/>
          </a:p>
        </p:txBody>
      </p:sp>
    </p:spTree>
    <p:extLst>
      <p:ext uri="{BB962C8B-B14F-4D97-AF65-F5344CB8AC3E}">
        <p14:creationId xmlns:p14="http://schemas.microsoft.com/office/powerpoint/2010/main" val="24019447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Now let’s think about the case where chickens have the same basic instructions but they will fight if another chicken tries to take whatever they want/need.</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This is similar to a race condition, but if the chickens keep trying to get what they don’t have and the other chicken always fights their contention for either water or food may make them waste all of their energy trying to get their fill.</a:t>
            </a:r>
          </a:p>
        </p:txBody>
      </p:sp>
      <p:sp>
        <p:nvSpPr>
          <p:cNvPr id="4" name="Slide Number Placeholder 3"/>
          <p:cNvSpPr>
            <a:spLocks noGrp="1"/>
          </p:cNvSpPr>
          <p:nvPr>
            <p:ph type="sldNum" sz="quarter" idx="5"/>
          </p:nvPr>
        </p:nvSpPr>
        <p:spPr/>
        <p:txBody>
          <a:bodyPr/>
          <a:lstStyle/>
          <a:p>
            <a:fld id="{EF79F371-3862-4534-BA58-4E7EFD6CBEB2}" type="slidenum">
              <a:rPr lang="en-US" smtClean="0"/>
              <a:t>6</a:t>
            </a:fld>
            <a:endParaRPr lang="en-US"/>
          </a:p>
        </p:txBody>
      </p:sp>
    </p:spTree>
    <p:extLst>
      <p:ext uri="{BB962C8B-B14F-4D97-AF65-F5344CB8AC3E}">
        <p14:creationId xmlns:p14="http://schemas.microsoft.com/office/powerpoint/2010/main" val="8570943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In the case when chickens always think they need both feed and water simultaneously or at least no other chicken is trying to eat/drink at the same time, you will have either live or deadlock.</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If the chicken will not eat until they have unfettered access to water and vice-versa the two chickens could arrive at the feeder or waterer and decide to stay until the other goes away, which neither will do.</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This means deadlock, each chicken will die rather than relent.</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To have the </a:t>
            </a:r>
            <a:r>
              <a:rPr lang="en-US" sz="900" kern="1200" dirty="0" err="1">
                <a:solidFill>
                  <a:schemeClr val="tx1"/>
                </a:solidFill>
                <a:effectLst/>
                <a:latin typeface="+mn-lt"/>
                <a:ea typeface="+mn-ea"/>
                <a:cs typeface="+mn-cs"/>
              </a:rPr>
              <a:t>livelock</a:t>
            </a:r>
            <a:r>
              <a:rPr lang="en-US" sz="900" kern="1200" dirty="0">
                <a:solidFill>
                  <a:schemeClr val="tx1"/>
                </a:solidFill>
                <a:effectLst/>
                <a:latin typeface="+mn-lt"/>
                <a:ea typeface="+mn-ea"/>
                <a:cs typeface="+mn-cs"/>
              </a:rPr>
              <a:t> case happen, chickens must act in an eager fashion, always trying to get what they don’t have.</a:t>
            </a:r>
          </a:p>
          <a:p>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This would mean if two chickens are each at a feeder or waterer and they start alternating between the two resources but never taking advantage of what they have in front of them.</a:t>
            </a:r>
          </a:p>
        </p:txBody>
      </p:sp>
      <p:sp>
        <p:nvSpPr>
          <p:cNvPr id="4" name="Slide Number Placeholder 3"/>
          <p:cNvSpPr>
            <a:spLocks noGrp="1"/>
          </p:cNvSpPr>
          <p:nvPr>
            <p:ph type="sldNum" sz="quarter" idx="5"/>
          </p:nvPr>
        </p:nvSpPr>
        <p:spPr/>
        <p:txBody>
          <a:bodyPr/>
          <a:lstStyle/>
          <a:p>
            <a:fld id="{EF79F371-3862-4534-BA58-4E7EFD6CBEB2}" type="slidenum">
              <a:rPr lang="en-US" smtClean="0"/>
              <a:t>7</a:t>
            </a:fld>
            <a:endParaRPr lang="en-US"/>
          </a:p>
        </p:txBody>
      </p:sp>
    </p:spTree>
    <p:extLst>
      <p:ext uri="{BB962C8B-B14F-4D97-AF65-F5344CB8AC3E}">
        <p14:creationId xmlns:p14="http://schemas.microsoft.com/office/powerpoint/2010/main" val="14232152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8</a:t>
            </a:fld>
            <a:endParaRPr lang="en-US"/>
          </a:p>
        </p:txBody>
      </p:sp>
    </p:spTree>
    <p:extLst>
      <p:ext uri="{BB962C8B-B14F-4D97-AF65-F5344CB8AC3E}">
        <p14:creationId xmlns:p14="http://schemas.microsoft.com/office/powerpoint/2010/main" val="405647279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descr="Medical History Moment - The Founding of Johns Hopkins University ...">
            <a:extLst>
              <a:ext uri="{FF2B5EF4-FFF2-40B4-BE49-F238E27FC236}">
                <a16:creationId xmlns:a16="http://schemas.microsoft.com/office/drawing/2014/main" id="{268DE600-90A7-4B6B-BFFA-EA2C6E80718E}"/>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Lst>
          </p:cNvPr>
          <p:cNvSpPr>
            <a:spLocks/>
          </p:cNvSpPr>
          <p:nvPr userDrawn="1"/>
        </p:nvSpPr>
        <p:spPr bwMode="auto">
          <a:xfrm rot="10800000">
            <a:off x="-2" y="-3"/>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JHU Logo" descr="JHU Logo">
            <a:extLst>
              <a:ext uri="{FF2B5EF4-FFF2-40B4-BE49-F238E27FC236}">
                <a16:creationId xmlns:a16="http://schemas.microsoft.com/office/drawing/2014/main" id="{11166B39-1E9E-41A7-97F6-064DF1BC8ED2}"/>
              </a:ext>
            </a:extLst>
          </p:cNvPr>
          <p:cNvPicPr>
            <a:picLocks noChangeAspect="1"/>
          </p:cNvPicPr>
          <p:nvPr userDrawn="1"/>
        </p:nvPicPr>
        <p:blipFill>
          <a:blip r:embed="rId4"/>
          <a:stretch>
            <a:fillRect/>
          </a:stretch>
        </p:blipFill>
        <p:spPr>
          <a:xfrm>
            <a:off x="6298809" y="447090"/>
            <a:ext cx="2387991" cy="45301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61163078-08A4-4B6A-87B3-78E5D3BA1C17}"/>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p>
            <a:endParaRPr lang="uk-UA"/>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0" name="JHU logo">
            <a:extLst>
              <a:ext uri="{FF2B5EF4-FFF2-40B4-BE49-F238E27FC236}">
                <a16:creationId xmlns:a16="http://schemas.microsoft.com/office/drawing/2014/main" id="{AC14429F-2A34-494D-81A5-6AEDCCBCA29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7" name="Icon" descr="Quotation marks">
            <a:extLst>
              <a:ext uri="{FF2B5EF4-FFF2-40B4-BE49-F238E27FC236}">
                <a16:creationId xmlns:a16="http://schemas.microsoft.com/office/drawing/2014/main" id="{FE8CABBD-9B77-4E67-9A9B-7336CC8B4135}"/>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69ACE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2614308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5670272" y="36004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33785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24" name="Title">
            <a:extLst>
              <a:ext uri="{FF2B5EF4-FFF2-40B4-BE49-F238E27FC236}">
                <a16:creationId xmlns:a16="http://schemas.microsoft.com/office/drawing/2014/main" id="{F08CEFFB-6BD8-49FB-A944-EE0CBB8B7AD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28" name="Text Placeholder 13">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9" name="Text Placeholder 13">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0" name="Text Placeholder 13">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1" name="Text Placeholder 13">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28007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pic>
        <p:nvPicPr>
          <p:cNvPr id="11" name="JHU logo">
            <a:extLst>
              <a:ext uri="{FF2B5EF4-FFF2-40B4-BE49-F238E27FC236}">
                <a16:creationId xmlns:a16="http://schemas.microsoft.com/office/drawing/2014/main" id="{1D7ACFFF-E1BA-2041-9290-C771E173BCB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227071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3" name="JHU logo">
            <a:extLst>
              <a:ext uri="{FF2B5EF4-FFF2-40B4-BE49-F238E27FC236}">
                <a16:creationId xmlns:a16="http://schemas.microsoft.com/office/drawing/2014/main" id="{F3FDE6CB-48E2-2B41-831C-C8921A0A1D0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9" name="JHU logo">
            <a:extLst>
              <a:ext uri="{FF2B5EF4-FFF2-40B4-BE49-F238E27FC236}">
                <a16:creationId xmlns:a16="http://schemas.microsoft.com/office/drawing/2014/main" id="{C23065F6-DFEC-C94D-B933-FDC2D729FBF8}"/>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2" name="JHU logo">
            <a:extLst>
              <a:ext uri="{FF2B5EF4-FFF2-40B4-BE49-F238E27FC236}">
                <a16:creationId xmlns:a16="http://schemas.microsoft.com/office/drawing/2014/main" id="{973066D8-F139-9040-BE1A-029E97487EE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560173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6" name="JHU logo">
            <a:extLst>
              <a:ext uri="{FF2B5EF4-FFF2-40B4-BE49-F238E27FC236}">
                <a16:creationId xmlns:a16="http://schemas.microsoft.com/office/drawing/2014/main" id="{ABE0B50F-FC85-9549-98E5-F3626B03D18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198086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Title">
            <a:extLst>
              <a:ext uri="{FF2B5EF4-FFF2-40B4-BE49-F238E27FC236}">
                <a16:creationId xmlns:a16="http://schemas.microsoft.com/office/drawing/2014/main" id="{A3107AEE-D1EC-481E-8467-59457D1CAD24}"/>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8" name="JHU logo">
            <a:extLst>
              <a:ext uri="{FF2B5EF4-FFF2-40B4-BE49-F238E27FC236}">
                <a16:creationId xmlns:a16="http://schemas.microsoft.com/office/drawing/2014/main" id="{BEC8A3E4-9657-D240-AAAF-DBDA74D2AD9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8868928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Title">
            <a:extLst>
              <a:ext uri="{FF2B5EF4-FFF2-40B4-BE49-F238E27FC236}">
                <a16:creationId xmlns:a16="http://schemas.microsoft.com/office/drawing/2014/main" id="{F5C03DA0-3375-4FDD-8DE8-6CE9A63F77B1}"/>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pic>
        <p:nvPicPr>
          <p:cNvPr id="14" name="JHU logo">
            <a:extLst>
              <a:ext uri="{FF2B5EF4-FFF2-40B4-BE49-F238E27FC236}">
                <a16:creationId xmlns:a16="http://schemas.microsoft.com/office/drawing/2014/main" id="{FD512B39-1077-FF47-B88A-65583801379D}"/>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3" name="Picture"/>
          <p:cNvSpPr>
            <a:spLocks noGrp="1"/>
          </p:cNvSpPr>
          <p:nvPr>
            <p:ph type="pic" sz="quarter" idx="12"/>
          </p:nvPr>
        </p:nvSpPr>
        <p:spPr>
          <a:xfrm>
            <a:off x="4572000" y="0"/>
            <a:ext cx="4572000" cy="5143500"/>
          </a:xfrm>
          <a:prstGeom prst="rect">
            <a:avLst/>
          </a:prstGeom>
        </p:spPr>
        <p:txBody>
          <a:bodyPr/>
          <a:lstStyle/>
          <a:p>
            <a:endParaRPr lang="uk-UA"/>
          </a:p>
        </p:txBody>
      </p:sp>
      <p:sp>
        <p:nvSpPr>
          <p:cNvPr id="51" name="Title">
            <a:extLst>
              <a:ext uri="{FF2B5EF4-FFF2-40B4-BE49-F238E27FC236}">
                <a16:creationId xmlns:a16="http://schemas.microsoft.com/office/drawing/2014/main" id="{01791B5D-3319-4DC4-B565-0200FB387D01}"/>
              </a:ext>
            </a:extLst>
          </p:cNvPr>
          <p:cNvSpPr>
            <a:spLocks noGrp="1"/>
          </p:cNvSpPr>
          <p:nvPr>
            <p:ph type="body" sz="quarter" idx="20" hasCustomPrompt="1"/>
          </p:nvPr>
        </p:nvSpPr>
        <p:spPr>
          <a:xfrm>
            <a:off x="339436" y="507735"/>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7" name="Page Number">
            <a:extLst>
              <a:ext uri="{FF2B5EF4-FFF2-40B4-BE49-F238E27FC236}">
                <a16:creationId xmlns:a16="http://schemas.microsoft.com/office/drawing/2014/main" id="{81AE809D-936A-4237-B462-A8B146A6C789}"/>
              </a:ext>
            </a:extLst>
          </p:cNvPr>
          <p:cNvSpPr txBox="1"/>
          <p:nvPr userDrawn="1"/>
        </p:nvSpPr>
        <p:spPr>
          <a:xfrm>
            <a:off x="7891462" y="4735116"/>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6" name="Text Placeholder 13">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4572000" cy="5143500"/>
          </a:xfrm>
          <a:prstGeom prst="rect">
            <a:avLst/>
          </a:prstGeom>
        </p:spPr>
        <p:txBody>
          <a:bodyPr/>
          <a:lstStyle/>
          <a:p>
            <a:endParaRPr lang="uk-UA"/>
          </a:p>
        </p:txBody>
      </p:sp>
      <p:sp>
        <p:nvSpPr>
          <p:cNvPr id="45" name="Title">
            <a:extLst>
              <a:ext uri="{FF2B5EF4-FFF2-40B4-BE49-F238E27FC236}">
                <a16:creationId xmlns:a16="http://schemas.microsoft.com/office/drawing/2014/main" id="{C9EF415E-229F-490D-801E-2A41C3379684}"/>
              </a:ext>
            </a:extLst>
          </p:cNvPr>
          <p:cNvSpPr>
            <a:spLocks noGrp="1"/>
          </p:cNvSpPr>
          <p:nvPr>
            <p:ph type="body" sz="quarter" idx="26" hasCustomPrompt="1"/>
          </p:nvPr>
        </p:nvSpPr>
        <p:spPr>
          <a:xfrm>
            <a:off x="4980016" y="509234"/>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76752" y="1096464"/>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8" name="Text Placeholder 13">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F112FF4B-2D17-4417-B871-B478AF7A8ED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28" name="JHU logo">
            <a:extLst>
              <a:ext uri="{FF2B5EF4-FFF2-40B4-BE49-F238E27FC236}">
                <a16:creationId xmlns:a16="http://schemas.microsoft.com/office/drawing/2014/main" id="{E36C1988-1D54-8540-8A76-C5F069F0ED2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4B124351-A57C-42A2-BE12-5F21909FA20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23" name="JHU logo">
            <a:extLst>
              <a:ext uri="{FF2B5EF4-FFF2-40B4-BE49-F238E27FC236}">
                <a16:creationId xmlns:a16="http://schemas.microsoft.com/office/drawing/2014/main" id="{56607E0B-CA9D-DD42-A7FC-EA13241827E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460055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40" name="Title">
            <a:extLst>
              <a:ext uri="{FF2B5EF4-FFF2-40B4-BE49-F238E27FC236}">
                <a16:creationId xmlns:a16="http://schemas.microsoft.com/office/drawing/2014/main" id="{CA99B879-4A35-414F-AAB6-1AF5DBE9094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36" name="JHU logo">
            <a:extLst>
              <a:ext uri="{FF2B5EF4-FFF2-40B4-BE49-F238E27FC236}">
                <a16:creationId xmlns:a16="http://schemas.microsoft.com/office/drawing/2014/main" id="{9D4E2122-CA67-1F4E-B197-3E89EADBC03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37" name="Title">
            <a:extLst>
              <a:ext uri="{FF2B5EF4-FFF2-40B4-BE49-F238E27FC236}">
                <a16:creationId xmlns:a16="http://schemas.microsoft.com/office/drawing/2014/main" id="{26F25852-3B10-441B-9AAA-863018D83922}"/>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1" name="JHU logo">
            <a:extLst>
              <a:ext uri="{FF2B5EF4-FFF2-40B4-BE49-F238E27FC236}">
                <a16:creationId xmlns:a16="http://schemas.microsoft.com/office/drawing/2014/main" id="{3C7AE8A3-8B34-4F4B-95FE-9507B66ABFC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9888258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C091FEB3-A0BA-4733-AC84-3A84F42530E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9" name="JHU logo">
            <a:extLst>
              <a:ext uri="{FF2B5EF4-FFF2-40B4-BE49-F238E27FC236}">
                <a16:creationId xmlns:a16="http://schemas.microsoft.com/office/drawing/2014/main" id="{BD1777FF-3823-DB4E-8245-E30BACC8D62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329283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Title">
            <a:extLst>
              <a:ext uri="{FF2B5EF4-FFF2-40B4-BE49-F238E27FC236}">
                <a16:creationId xmlns:a16="http://schemas.microsoft.com/office/drawing/2014/main" id="{50DC4508-CACE-4900-9D8E-81A075A5A7A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30" name="JHU logo">
            <a:extLst>
              <a:ext uri="{FF2B5EF4-FFF2-40B4-BE49-F238E27FC236}">
                <a16:creationId xmlns:a16="http://schemas.microsoft.com/office/drawing/2014/main" id="{A8CB296F-3DCD-E440-A86D-03EC326223A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71852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30D7AF9E-51D4-4767-9916-65081943D5F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3" name="JHU logo">
            <a:extLst>
              <a:ext uri="{FF2B5EF4-FFF2-40B4-BE49-F238E27FC236}">
                <a16:creationId xmlns:a16="http://schemas.microsoft.com/office/drawing/2014/main" id="{050AAF9E-FA91-0345-A7D7-05C8DF5FBD4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48027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End Slide - Light Blue">
    <p:spTree>
      <p:nvGrpSpPr>
        <p:cNvPr id="1" name=""/>
        <p:cNvGrpSpPr/>
        <p:nvPr/>
      </p:nvGrpSpPr>
      <p:grpSpPr>
        <a:xfrm>
          <a:off x="0" y="0"/>
          <a:ext cx="0" cy="0"/>
          <a:chOff x="0" y="0"/>
          <a:chExt cx="0" cy="0"/>
        </a:xfrm>
      </p:grpSpPr>
      <p:pic>
        <p:nvPicPr>
          <p:cNvPr id="8" name="Picture 18">
            <a:extLst>
              <a:ext uri="{FF2B5EF4-FFF2-40B4-BE49-F238E27FC236}">
                <a16:creationId xmlns:a16="http://schemas.microsoft.com/office/drawing/2014/main" id="{6A3B47A9-9AB9-4359-A67A-4A3EC54C488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3">
            <a:extLst>
              <a:ext uri="{FF2B5EF4-FFF2-40B4-BE49-F238E27FC236}">
                <a16:creationId xmlns:a16="http://schemas.microsoft.com/office/drawing/2014/main" id="{6A59C72E-C9CB-418F-981E-D5C3438A0826}"/>
              </a:ext>
              <a:ext uri="{C183D7F6-B498-43B3-948B-1728B52AA6E4}">
                <adec:decorative xmlns:adec="http://schemas.microsoft.com/office/drawing/2017/decorative" val="1"/>
              </a:ext>
            </a:extLst>
          </p:cNvPr>
          <p:cNvSpPr>
            <a:spLocks/>
          </p:cNvSpPr>
          <p:nvPr userDrawn="1"/>
        </p:nvSpPr>
        <p:spPr bwMode="auto">
          <a:xfrm rot="10800000">
            <a:off x="-2" y="-3"/>
            <a:ext cx="9144001" cy="5143499"/>
          </a:xfrm>
          <a:prstGeom prst="rect">
            <a:avLst/>
          </a:prstGeom>
          <a:gradFill flip="none" rotWithShape="1">
            <a:gsLst>
              <a:gs pos="0">
                <a:srgbClr val="69ACE5">
                  <a:alpha val="85000"/>
                </a:srgbClr>
              </a:gs>
              <a:gs pos="75000">
                <a:srgbClr val="3B6FAF">
                  <a:alpha val="85000"/>
                </a:srgbClr>
              </a:gs>
            </a:gsLst>
            <a:lin ang="10800000" scaled="1"/>
            <a:tileRect/>
          </a:gra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JHU Logo" descr="Johns Hopkins University logo">
            <a:extLst>
              <a:ext uri="{FF2B5EF4-FFF2-40B4-BE49-F238E27FC236}">
                <a16:creationId xmlns:a16="http://schemas.microsoft.com/office/drawing/2014/main" id="{4A5F673E-9A68-411D-9B47-A7B4ED9B07C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571409" y="1627023"/>
            <a:ext cx="4001183" cy="1889447"/>
          </a:xfrm>
          <a:prstGeom prst="rect">
            <a:avLst/>
          </a:prstGeom>
        </p:spPr>
      </p:pic>
      <p:sp>
        <p:nvSpPr>
          <p:cNvPr id="5" name="Rectangle 4">
            <a:extLst>
              <a:ext uri="{FF2B5EF4-FFF2-40B4-BE49-F238E27FC236}">
                <a16:creationId xmlns:a16="http://schemas.microsoft.com/office/drawing/2014/main" id="{1146C736-D135-449F-AC2D-8C9ACCE3507D}"/>
              </a:ext>
            </a:extLst>
          </p:cNvPr>
          <p:cNvSpPr/>
          <p:nvPr userDrawn="1"/>
        </p:nvSpPr>
        <p:spPr>
          <a:xfrm>
            <a:off x="0" y="4727386"/>
            <a:ext cx="9144000" cy="217090"/>
          </a:xfrm>
          <a:prstGeom prst="rect">
            <a:avLst/>
          </a:prstGeom>
        </p:spPr>
        <p:txBody>
          <a:bodyPr wrap="square" lIns="81639" tIns="40820" rIns="81639" bIns="40820">
            <a:spAutoFit/>
          </a:bodyPr>
          <a:lstStyle/>
          <a:p>
            <a:pPr algn="ctr"/>
            <a:r>
              <a:rPr lang="en-US" sz="875" dirty="0">
                <a:solidFill>
                  <a:schemeClr val="bg1"/>
                </a:solidFill>
                <a:latin typeface="Arial"/>
                <a:cs typeface="Arial"/>
              </a:rPr>
              <a:t>© The Johns Hopkins University 2021, All Rights Reserved.</a:t>
            </a:r>
          </a:p>
        </p:txBody>
      </p:sp>
    </p:spTree>
    <p:extLst>
      <p:ext uri="{BB962C8B-B14F-4D97-AF65-F5344CB8AC3E}">
        <p14:creationId xmlns:p14="http://schemas.microsoft.com/office/powerpoint/2010/main" val="322601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2DD477F7-8449-4463-ADA9-5ED7A8E33A19}"/>
              </a:ext>
            </a:extLst>
          </p:cNvPr>
          <p:cNvSpPr>
            <a:spLocks noGrp="1"/>
          </p:cNvSpPr>
          <p:nvPr userDrawn="1">
            <p:ph type="body" sz="quarter" idx="14" hasCustomPrompt="1"/>
          </p:nvPr>
        </p:nvSpPr>
        <p:spPr>
          <a:xfrm>
            <a:off x="4959304" y="986476"/>
            <a:ext cx="3141409" cy="914255"/>
          </a:xfrm>
          <a:prstGeom prst="rect">
            <a:avLst/>
          </a:prstGeom>
        </p:spPr>
        <p:txBody>
          <a:bodyPr anchor="b">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C658811F-BA33-419E-AC91-AAC3393B703F}"/>
              </a:ext>
            </a:extLst>
          </p:cNvPr>
          <p:cNvSpPr/>
          <p:nvPr/>
        </p:nvSpPr>
        <p:spPr>
          <a:xfrm>
            <a:off x="5062969" y="1907658"/>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815009"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04666"/>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2998174"/>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2999509"/>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13" name="JHU logo">
            <a:extLst>
              <a:ext uri="{FF2B5EF4-FFF2-40B4-BE49-F238E27FC236}">
                <a16:creationId xmlns:a16="http://schemas.microsoft.com/office/drawing/2014/main" id="{8FB16B1D-1E27-C840-8844-4DE1DF08B68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22" name="Text Placeholder 13">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815009" y="2760932"/>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6349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s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3" name="Title">
            <a:extLst>
              <a:ext uri="{FF2B5EF4-FFF2-40B4-BE49-F238E27FC236}">
                <a16:creationId xmlns:a16="http://schemas.microsoft.com/office/drawing/2014/main" id="{8FE58E6D-43A1-4EA7-886F-5A74E3707D88}"/>
              </a:ext>
            </a:extLst>
          </p:cNvPr>
          <p:cNvSpPr>
            <a:spLocks noGrp="1"/>
          </p:cNvSpPr>
          <p:nvPr>
            <p:ph type="body" sz="quarter" idx="13" hasCustomPrompt="1"/>
          </p:nvPr>
        </p:nvSpPr>
        <p:spPr>
          <a:xfrm>
            <a:off x="4142509" y="709293"/>
            <a:ext cx="4682835" cy="512064"/>
          </a:xfrm>
          <a:prstGeom prst="rect">
            <a:avLst/>
          </a:prstGeom>
        </p:spPr>
        <p:txBody>
          <a:bodyPr>
            <a:noAutofit/>
          </a:bodyPr>
          <a:lstStyle>
            <a:lvl1pPr marL="0" indent="0">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51089"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p:nvPr>
        </p:nvSpPr>
        <p:spPr>
          <a:xfrm>
            <a:off x="4142509" y="1628638"/>
            <a:ext cx="4682835" cy="2804816"/>
          </a:xfrm>
          <a:prstGeom prst="rect">
            <a:avLst/>
          </a:prstGeom>
        </p:spPr>
        <p:txBody>
          <a:bodyPr>
            <a:noAutofit/>
          </a:bodyPr>
          <a:lstStyle>
            <a:lvl1pPr marL="0" indent="0">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11" name="Title">
            <a:extLst>
              <a:ext uri="{FF2B5EF4-FFF2-40B4-BE49-F238E27FC236}">
                <a16:creationId xmlns:a16="http://schemas.microsoft.com/office/drawing/2014/main" id="{6E3AF0CC-414B-4D3F-8041-6787D2039DB2}"/>
              </a:ext>
            </a:extLst>
          </p:cNvPr>
          <p:cNvSpPr>
            <a:spLocks noGrp="1"/>
          </p:cNvSpPr>
          <p:nvPr userDrawn="1">
            <p:ph type="body" sz="quarter" idx="14" hasCustomPrompt="1"/>
          </p:nvPr>
        </p:nvSpPr>
        <p:spPr>
          <a:xfrm>
            <a:off x="3733750" y="1840927"/>
            <a:ext cx="4953052" cy="579032"/>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34072" y="2430265"/>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pic>
        <p:nvPicPr>
          <p:cNvPr id="10" name="JHU logo">
            <a:extLst>
              <a:ext uri="{FF2B5EF4-FFF2-40B4-BE49-F238E27FC236}">
                <a16:creationId xmlns:a16="http://schemas.microsoft.com/office/drawing/2014/main" id="{469FFE47-1429-354C-9D7F-3BB5273B654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8" name="Text Placeholder 13">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526356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2" name="Title">
            <a:extLst>
              <a:ext uri="{FF2B5EF4-FFF2-40B4-BE49-F238E27FC236}">
                <a16:creationId xmlns:a16="http://schemas.microsoft.com/office/drawing/2014/main" id="{3EFEF2D5-A811-4464-8AD8-A9782A987838}"/>
              </a:ext>
            </a:extLst>
          </p:cNvPr>
          <p:cNvSpPr>
            <a:spLocks noGrp="1"/>
          </p:cNvSpPr>
          <p:nvPr>
            <p:ph type="body" sz="quarter" idx="14" hasCustomPrompt="1"/>
          </p:nvPr>
        </p:nvSpPr>
        <p:spPr>
          <a:xfrm>
            <a:off x="339436" y="507735"/>
            <a:ext cx="3588328"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58366" indent="-258366">
              <a:buClr>
                <a:schemeClr val="tx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1"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pic>
        <p:nvPicPr>
          <p:cNvPr id="16" name="JHU logo">
            <a:extLst>
              <a:ext uri="{FF2B5EF4-FFF2-40B4-BE49-F238E27FC236}">
                <a16:creationId xmlns:a16="http://schemas.microsoft.com/office/drawing/2014/main" id="{69083A24-7255-334B-8824-3F69C7878D4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9" name="Text Placeholder 13">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20" name="Text Placeholder 13">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3180147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8" name="Title">
            <a:extLst>
              <a:ext uri="{FF2B5EF4-FFF2-40B4-BE49-F238E27FC236}">
                <a16:creationId xmlns:a16="http://schemas.microsoft.com/office/drawing/2014/main" id="{7E6F97AC-F1BF-4380-A32B-17DBBB8B3BAC}"/>
              </a:ext>
            </a:extLst>
          </p:cNvPr>
          <p:cNvSpPr>
            <a:spLocks noGrp="1"/>
          </p:cNvSpPr>
          <p:nvPr>
            <p:ph type="body" sz="quarter" idx="14" hasCustomPrompt="1"/>
          </p:nvPr>
        </p:nvSpPr>
        <p:spPr>
          <a:xfrm>
            <a:off x="533919" y="455555"/>
            <a:ext cx="458100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rgbClr val="69ACE5"/>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pic>
        <p:nvPicPr>
          <p:cNvPr id="12" name="JHU logo">
            <a:extLst>
              <a:ext uri="{FF2B5EF4-FFF2-40B4-BE49-F238E27FC236}">
                <a16:creationId xmlns:a16="http://schemas.microsoft.com/office/drawing/2014/main" id="{74FB6B2F-1A96-8647-92A6-B65CFE4F65E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67250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theme" Target="../theme/theme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3959" r:id="rId3"/>
    <p:sldLayoutId id="2147483964"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5" r:id="rId3"/>
    <p:sldLayoutId id="2147484016" r:id="rId4"/>
    <p:sldLayoutId id="2147484027" r:id="rId5"/>
    <p:sldLayoutId id="2147484033" r:id="rId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1" r:id="rId3"/>
    <p:sldLayoutId id="2147484072" r:id="rId4"/>
    <p:sldLayoutId id="2147484073" r:id="rId5"/>
    <p:sldLayoutId id="2147484082" r:id="rId6"/>
    <p:sldLayoutId id="2147484081" r:id="rId7"/>
    <p:sldLayoutId id="2147484084" r:id="rId8"/>
    <p:sldLayoutId id="2147484083" r:id="rId9"/>
    <p:sldLayoutId id="2147484085" r:id="rId10"/>
    <p:sldLayoutId id="2147484077" r:id="rId11"/>
    <p:sldLayoutId id="2147484074" r:id="rId12"/>
    <p:sldLayoutId id="2147484075" r:id="rId13"/>
    <p:sldLayoutId id="2147484078" r:id="rId14"/>
    <p:sldLayoutId id="2147484079" r:id="rId15"/>
    <p:sldLayoutId id="2147484080" r:id="rId16"/>
    <p:sldLayoutId id="2147484086" r:id="rId17"/>
    <p:sldLayoutId id="2147484087" r:id="rId18"/>
    <p:sldLayoutId id="2147484088" r:id="rId19"/>
    <p:sldLayoutId id="214748408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hyperlink" Target="https://www.canr.msu.edu/news/decreasing-daylight-and-its-effect-on-laying-hen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amazon.com/" TargetMode="External"/><Relationship Id="rId4" Type="http://schemas.openxmlformats.org/officeDocument/2006/relationships/hyperlink" Target="http://chewy.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A6076286-1248-4513-8951-8BAA95505598}"/>
              </a:ext>
            </a:extLst>
          </p:cNvPr>
          <p:cNvSpPr>
            <a:spLocks noGrp="1"/>
          </p:cNvSpPr>
          <p:nvPr>
            <p:ph type="title"/>
          </p:nvPr>
        </p:nvSpPr>
        <p:spPr/>
        <p:txBody>
          <a:bodyPr>
            <a:normAutofit fontScale="90000"/>
          </a:bodyPr>
          <a:lstStyle/>
          <a:p>
            <a:r>
              <a:rPr lang="en-US" dirty="0"/>
              <a:t>Introduction to Concurrent Programming with GPUs</a:t>
            </a:r>
          </a:p>
        </p:txBody>
      </p:sp>
      <p:sp>
        <p:nvSpPr>
          <p:cNvPr id="9" name="Lecture Title">
            <a:extLst>
              <a:ext uri="{FF2B5EF4-FFF2-40B4-BE49-F238E27FC236}">
                <a16:creationId xmlns:a16="http://schemas.microsoft.com/office/drawing/2014/main" id="{6E9DDCCD-6809-49BB-9647-A8B2884DA264}"/>
              </a:ext>
            </a:extLst>
          </p:cNvPr>
          <p:cNvSpPr>
            <a:spLocks noGrp="1"/>
          </p:cNvSpPr>
          <p:nvPr>
            <p:ph type="body" sz="quarter" idx="10"/>
          </p:nvPr>
        </p:nvSpPr>
        <p:spPr>
          <a:xfrm>
            <a:off x="467747" y="3185722"/>
            <a:ext cx="8219053" cy="366706"/>
          </a:xfrm>
        </p:spPr>
        <p:txBody>
          <a:bodyPr>
            <a:normAutofit lnSpcReduction="10000"/>
          </a:bodyPr>
          <a:lstStyle/>
          <a:p>
            <a:r>
              <a:rPr lang="en-US" dirty="0"/>
              <a:t>The Hungry Chickens Problem</a:t>
            </a:r>
          </a:p>
        </p:txBody>
      </p:sp>
    </p:spTree>
    <p:extLst>
      <p:ext uri="{BB962C8B-B14F-4D97-AF65-F5344CB8AC3E}">
        <p14:creationId xmlns:p14="http://schemas.microsoft.com/office/powerpoint/2010/main" val="2208323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4429EF-69D5-0440-B48B-721955167581}"/>
              </a:ext>
            </a:extLst>
          </p:cNvPr>
          <p:cNvSpPr>
            <a:spLocks noGrp="1"/>
          </p:cNvSpPr>
          <p:nvPr>
            <p:ph type="title" idx="4294967295"/>
          </p:nvPr>
        </p:nvSpPr>
        <p:spPr>
          <a:xfrm>
            <a:off x="628650" y="428625"/>
            <a:ext cx="7886700" cy="549783"/>
          </a:xfrm>
          <a:prstGeom prst="rect">
            <a:avLst/>
          </a:prstGeom>
        </p:spPr>
        <p:txBody>
          <a:bodyPr/>
          <a:lstStyle/>
          <a:p>
            <a:r>
              <a:rPr lang="en-US" sz="2800" dirty="0"/>
              <a:t>The Hungry Chickens Problem</a:t>
            </a:r>
          </a:p>
        </p:txBody>
      </p:sp>
      <p:sp>
        <p:nvSpPr>
          <p:cNvPr id="3" name="Text Placeholder 2">
            <a:extLst>
              <a:ext uri="{FF2B5EF4-FFF2-40B4-BE49-F238E27FC236}">
                <a16:creationId xmlns:a16="http://schemas.microsoft.com/office/drawing/2014/main" id="{D1A685E7-CC7C-F248-9BA7-5EE71BFE3393}"/>
              </a:ext>
            </a:extLst>
          </p:cNvPr>
          <p:cNvSpPr>
            <a:spLocks noGrp="1"/>
          </p:cNvSpPr>
          <p:nvPr>
            <p:ph type="body" sz="quarter" idx="16"/>
          </p:nvPr>
        </p:nvSpPr>
        <p:spPr/>
        <p:txBody>
          <a:bodyPr/>
          <a:lstStyle/>
          <a:p>
            <a:r>
              <a:rPr lang="en-US" sz="3600" dirty="0"/>
              <a:t>Another way of looking at classic parallel programming problems</a:t>
            </a:r>
          </a:p>
          <a:p>
            <a:r>
              <a:rPr lang="en-US" sz="3600" dirty="0"/>
              <a:t>A few more wrinkles</a:t>
            </a:r>
          </a:p>
          <a:p>
            <a:r>
              <a:rPr lang="en-US" sz="3600" dirty="0"/>
              <a:t>Based on how you look at it has facets of multiple pitfalls</a:t>
            </a:r>
          </a:p>
        </p:txBody>
      </p:sp>
    </p:spTree>
    <p:extLst>
      <p:ext uri="{BB962C8B-B14F-4D97-AF65-F5344CB8AC3E}">
        <p14:creationId xmlns:p14="http://schemas.microsoft.com/office/powerpoint/2010/main" val="2405996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4429EF-69D5-0440-B48B-721955167581}"/>
              </a:ext>
            </a:extLst>
          </p:cNvPr>
          <p:cNvSpPr>
            <a:spLocks noGrp="1"/>
          </p:cNvSpPr>
          <p:nvPr>
            <p:ph type="title" idx="4294967295"/>
          </p:nvPr>
        </p:nvSpPr>
        <p:spPr>
          <a:xfrm>
            <a:off x="628650" y="428625"/>
            <a:ext cx="7886700" cy="549783"/>
          </a:xfrm>
          <a:prstGeom prst="rect">
            <a:avLst/>
          </a:prstGeom>
        </p:spPr>
        <p:txBody>
          <a:bodyPr/>
          <a:lstStyle/>
          <a:p>
            <a:r>
              <a:rPr lang="en-US" sz="2800" dirty="0"/>
              <a:t>What Do Chickens Need in Order to Lay Eggs?</a:t>
            </a:r>
          </a:p>
        </p:txBody>
      </p:sp>
      <p:sp>
        <p:nvSpPr>
          <p:cNvPr id="3" name="Text Placeholder 2">
            <a:extLst>
              <a:ext uri="{FF2B5EF4-FFF2-40B4-BE49-F238E27FC236}">
                <a16:creationId xmlns:a16="http://schemas.microsoft.com/office/drawing/2014/main" id="{D1A685E7-CC7C-F248-9BA7-5EE71BFE3393}"/>
              </a:ext>
            </a:extLst>
          </p:cNvPr>
          <p:cNvSpPr>
            <a:spLocks noGrp="1"/>
          </p:cNvSpPr>
          <p:nvPr>
            <p:ph type="body" sz="quarter" idx="16"/>
          </p:nvPr>
        </p:nvSpPr>
        <p:spPr>
          <a:xfrm>
            <a:off x="529292" y="1143225"/>
            <a:ext cx="8085415" cy="3077573"/>
          </a:xfrm>
        </p:spPr>
        <p:txBody>
          <a:bodyPr/>
          <a:lstStyle/>
          <a:p>
            <a:r>
              <a:rPr lang="en-US" sz="3200" dirty="0"/>
              <a:t>Chickens eat feed and possibly some scratch.</a:t>
            </a:r>
          </a:p>
          <a:p>
            <a:r>
              <a:rPr lang="en-US" sz="3200" dirty="0"/>
              <a:t>When they want something they will not be polite.</a:t>
            </a:r>
          </a:p>
          <a:p>
            <a:r>
              <a:rPr lang="en-US" sz="3200" dirty="0"/>
              <a:t>They also need water.</a:t>
            </a:r>
          </a:p>
          <a:p>
            <a:r>
              <a:rPr lang="en-US" sz="3200" dirty="0"/>
              <a:t>To produce eggs they need a minimum amount of light, from 14-16 hours [1]</a:t>
            </a:r>
          </a:p>
        </p:txBody>
      </p:sp>
    </p:spTree>
    <p:extLst>
      <p:ext uri="{BB962C8B-B14F-4D97-AF65-F5344CB8AC3E}">
        <p14:creationId xmlns:p14="http://schemas.microsoft.com/office/powerpoint/2010/main" val="1539089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4429EF-69D5-0440-B48B-721955167581}"/>
              </a:ext>
            </a:extLst>
          </p:cNvPr>
          <p:cNvSpPr>
            <a:spLocks noGrp="1"/>
          </p:cNvSpPr>
          <p:nvPr>
            <p:ph type="title" idx="4294967295"/>
          </p:nvPr>
        </p:nvSpPr>
        <p:spPr>
          <a:xfrm>
            <a:off x="628650" y="428625"/>
            <a:ext cx="7886700" cy="549783"/>
          </a:xfrm>
          <a:prstGeom prst="rect">
            <a:avLst/>
          </a:prstGeom>
        </p:spPr>
        <p:txBody>
          <a:bodyPr/>
          <a:lstStyle/>
          <a:p>
            <a:r>
              <a:rPr lang="en-US" sz="2800" dirty="0"/>
              <a:t>Feeders</a:t>
            </a:r>
          </a:p>
        </p:txBody>
      </p:sp>
      <p:pic>
        <p:nvPicPr>
          <p:cNvPr id="1028" name="Picture 4" descr="Chicken feeder that will provide fairly open access to food as long as it is not empty">
            <a:extLst>
              <a:ext uri="{FF2B5EF4-FFF2-40B4-BE49-F238E27FC236}">
                <a16:creationId xmlns:a16="http://schemas.microsoft.com/office/drawing/2014/main" id="{6A46B246-F391-9148-B696-CD6379F1CA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833" y="1861072"/>
            <a:ext cx="2034764" cy="203476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D01DF1C-0BF8-424F-9750-1E3242899D8D}"/>
              </a:ext>
            </a:extLst>
          </p:cNvPr>
          <p:cNvSpPr txBox="1"/>
          <p:nvPr/>
        </p:nvSpPr>
        <p:spPr>
          <a:xfrm>
            <a:off x="2452743" y="2721685"/>
            <a:ext cx="399468" cy="369332"/>
          </a:xfrm>
          <a:prstGeom prst="rect">
            <a:avLst/>
          </a:prstGeom>
          <a:noFill/>
        </p:spPr>
        <p:txBody>
          <a:bodyPr wrap="none" rtlCol="0">
            <a:spAutoFit/>
          </a:bodyPr>
          <a:lstStyle/>
          <a:p>
            <a:r>
              <a:rPr lang="en-US" dirty="0"/>
              <a:t>[2]</a:t>
            </a:r>
          </a:p>
        </p:txBody>
      </p:sp>
      <p:pic>
        <p:nvPicPr>
          <p:cNvPr id="1026" name="Picture 2" descr="Chicken feeder that keeps chickens from blocking other chickens from eating, but is wasteful when chickens move it around or throw the feed.">
            <a:extLst>
              <a:ext uri="{FF2B5EF4-FFF2-40B4-BE49-F238E27FC236}">
                <a16:creationId xmlns:a16="http://schemas.microsoft.com/office/drawing/2014/main" id="{E390369A-2411-2149-AEFA-8F14C954C0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87444" y="1715733"/>
            <a:ext cx="2335978" cy="2335978"/>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descr="My favorite chicken feeder.  While it limits the number of chickens that can eat at the same time, it limits chickens from fighting over their food and is much less messy as it is heavier and much harder to knock over or throw food out of.">
            <a:extLst>
              <a:ext uri="{FF2B5EF4-FFF2-40B4-BE49-F238E27FC236}">
                <a16:creationId xmlns:a16="http://schemas.microsoft.com/office/drawing/2014/main" id="{D316925E-A6AB-6B47-9AD3-A4A2CBEE6B55}"/>
              </a:ext>
            </a:extLst>
          </p:cNvPr>
          <p:cNvGrpSpPr/>
          <p:nvPr/>
        </p:nvGrpSpPr>
        <p:grpSpPr>
          <a:xfrm>
            <a:off x="6134100" y="19050"/>
            <a:ext cx="2552700" cy="5067300"/>
            <a:chOff x="6134100" y="19050"/>
            <a:chExt cx="2552700" cy="5067300"/>
          </a:xfrm>
        </p:grpSpPr>
        <p:pic>
          <p:nvPicPr>
            <p:cNvPr id="1030" name="Picture 6" descr="Image result for Premier Poultry Grit &amp; Oyster Shell Feeder">
              <a:extLst>
                <a:ext uri="{FF2B5EF4-FFF2-40B4-BE49-F238E27FC236}">
                  <a16:creationId xmlns:a16="http://schemas.microsoft.com/office/drawing/2014/main" id="{2A2419DE-381A-8C45-BCDE-3E95512EDD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59500" y="2571750"/>
              <a:ext cx="2527300" cy="2514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Premier Poultry Grit &amp; Oyster Shell Feeder">
              <a:extLst>
                <a:ext uri="{FF2B5EF4-FFF2-40B4-BE49-F238E27FC236}">
                  <a16:creationId xmlns:a16="http://schemas.microsoft.com/office/drawing/2014/main" id="{C2F956EB-7D4B-0044-B773-50C8A43FFAE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34100" y="19050"/>
              <a:ext cx="2552700" cy="2552700"/>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TextBox 10">
            <a:extLst>
              <a:ext uri="{FF2B5EF4-FFF2-40B4-BE49-F238E27FC236}">
                <a16:creationId xmlns:a16="http://schemas.microsoft.com/office/drawing/2014/main" id="{0D2433B0-A859-CA4B-B966-295DF81C8F8E}"/>
              </a:ext>
            </a:extLst>
          </p:cNvPr>
          <p:cNvSpPr txBox="1"/>
          <p:nvPr/>
        </p:nvSpPr>
        <p:spPr>
          <a:xfrm>
            <a:off x="8487066" y="2691205"/>
            <a:ext cx="360996" cy="369332"/>
          </a:xfrm>
          <a:prstGeom prst="rect">
            <a:avLst/>
          </a:prstGeom>
          <a:noFill/>
        </p:spPr>
        <p:txBody>
          <a:bodyPr wrap="none" rtlCol="0">
            <a:spAutoFit/>
          </a:bodyPr>
          <a:lstStyle/>
          <a:p>
            <a:r>
              <a:rPr lang="en-US" dirty="0"/>
              <a:t>[3]</a:t>
            </a:r>
          </a:p>
        </p:txBody>
      </p:sp>
    </p:spTree>
    <p:extLst>
      <p:ext uri="{BB962C8B-B14F-4D97-AF65-F5344CB8AC3E}">
        <p14:creationId xmlns:p14="http://schemas.microsoft.com/office/powerpoint/2010/main" val="11872309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4429EF-69D5-0440-B48B-721955167581}"/>
              </a:ext>
            </a:extLst>
          </p:cNvPr>
          <p:cNvSpPr>
            <a:spLocks noGrp="1"/>
          </p:cNvSpPr>
          <p:nvPr>
            <p:ph type="title" idx="4294967295"/>
          </p:nvPr>
        </p:nvSpPr>
        <p:spPr>
          <a:xfrm>
            <a:off x="628650" y="428625"/>
            <a:ext cx="7886700" cy="549783"/>
          </a:xfrm>
          <a:prstGeom prst="rect">
            <a:avLst/>
          </a:prstGeom>
        </p:spPr>
        <p:txBody>
          <a:bodyPr/>
          <a:lstStyle/>
          <a:p>
            <a:r>
              <a:rPr lang="en-US" sz="2800" dirty="0"/>
              <a:t>The problem as a race condition</a:t>
            </a:r>
          </a:p>
        </p:txBody>
      </p:sp>
      <p:pic>
        <p:nvPicPr>
          <p:cNvPr id="3074" name="Picture 2" descr="Chicken 1">
            <a:extLst>
              <a:ext uri="{FF2B5EF4-FFF2-40B4-BE49-F238E27FC236}">
                <a16:creationId xmlns:a16="http://schemas.microsoft.com/office/drawing/2014/main" id="{D729EB1B-07B0-664C-9F20-17577544843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460" t="32836" r="44272" b="22196"/>
          <a:stretch/>
        </p:blipFill>
        <p:spPr bwMode="auto">
          <a:xfrm>
            <a:off x="4432152" y="1124673"/>
            <a:ext cx="1904103" cy="1263525"/>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descr="Two arrows showing that one chicken can only get water and exhausts that resource.">
            <a:extLst>
              <a:ext uri="{FF2B5EF4-FFF2-40B4-BE49-F238E27FC236}">
                <a16:creationId xmlns:a16="http://schemas.microsoft.com/office/drawing/2014/main" id="{58E3938D-2A98-5948-99E0-A91E88C27A74}"/>
              </a:ext>
            </a:extLst>
          </p:cNvPr>
          <p:cNvGrpSpPr/>
          <p:nvPr/>
        </p:nvGrpSpPr>
        <p:grpSpPr>
          <a:xfrm>
            <a:off x="5384204" y="1756436"/>
            <a:ext cx="2253726" cy="1120156"/>
            <a:chOff x="5384204" y="1756436"/>
            <a:chExt cx="2253726" cy="1120156"/>
          </a:xfrm>
        </p:grpSpPr>
        <p:cxnSp>
          <p:nvCxnSpPr>
            <p:cNvPr id="4" name="Straight Arrow Connector 3">
              <a:extLst>
                <a:ext uri="{FF2B5EF4-FFF2-40B4-BE49-F238E27FC236}">
                  <a16:creationId xmlns:a16="http://schemas.microsoft.com/office/drawing/2014/main" id="{678F5553-FEFE-BE4B-91C8-922CB4B230AF}"/>
                </a:ext>
              </a:extLst>
            </p:cNvPr>
            <p:cNvCxnSpPr>
              <a:stCxn id="3074" idx="3"/>
              <a:endCxn id="3076" idx="0"/>
            </p:cNvCxnSpPr>
            <p:nvPr/>
          </p:nvCxnSpPr>
          <p:spPr>
            <a:xfrm>
              <a:off x="6336255" y="1756436"/>
              <a:ext cx="1301675" cy="4273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1E3CB58-FB9B-8A4B-8E81-E7367213E9C8}"/>
                </a:ext>
              </a:extLst>
            </p:cNvPr>
            <p:cNvCxnSpPr>
              <a:cxnSpLocks/>
              <a:stCxn id="3074" idx="2"/>
              <a:endCxn id="3076" idx="3"/>
            </p:cNvCxnSpPr>
            <p:nvPr/>
          </p:nvCxnSpPr>
          <p:spPr>
            <a:xfrm>
              <a:off x="5384204" y="2388198"/>
              <a:ext cx="1382357" cy="48839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pic>
        <p:nvPicPr>
          <p:cNvPr id="3076" name="Picture 4" descr="Waterer that only allows 1 chicken at a time to drink from it">
            <a:extLst>
              <a:ext uri="{FF2B5EF4-FFF2-40B4-BE49-F238E27FC236}">
                <a16:creationId xmlns:a16="http://schemas.microsoft.com/office/drawing/2014/main" id="{9C26E99B-4807-7149-B194-B8E9D4956D2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5843" t="41844"/>
          <a:stretch/>
        </p:blipFill>
        <p:spPr bwMode="auto">
          <a:xfrm flipH="1">
            <a:off x="6766561" y="2183803"/>
            <a:ext cx="1742738" cy="138557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AB37660C-AE42-5642-9ECD-BB5C5B2BF533}"/>
              </a:ext>
            </a:extLst>
          </p:cNvPr>
          <p:cNvSpPr txBox="1"/>
          <p:nvPr/>
        </p:nvSpPr>
        <p:spPr>
          <a:xfrm>
            <a:off x="5950054" y="4558784"/>
            <a:ext cx="360996" cy="369332"/>
          </a:xfrm>
          <a:prstGeom prst="rect">
            <a:avLst/>
          </a:prstGeom>
          <a:noFill/>
        </p:spPr>
        <p:txBody>
          <a:bodyPr wrap="none" rtlCol="0">
            <a:spAutoFit/>
          </a:bodyPr>
          <a:lstStyle/>
          <a:p>
            <a:r>
              <a:rPr lang="en-US" dirty="0"/>
              <a:t>[1]</a:t>
            </a:r>
          </a:p>
        </p:txBody>
      </p:sp>
      <p:pic>
        <p:nvPicPr>
          <p:cNvPr id="12" name="Picture 2" descr="Chicken 2">
            <a:extLst>
              <a:ext uri="{FF2B5EF4-FFF2-40B4-BE49-F238E27FC236}">
                <a16:creationId xmlns:a16="http://schemas.microsoft.com/office/drawing/2014/main" id="{9303F471-E703-9247-AF1D-18D202FA31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460" t="32836" r="44272" b="22196"/>
          <a:stretch/>
        </p:blipFill>
        <p:spPr bwMode="auto">
          <a:xfrm>
            <a:off x="4444702" y="3288753"/>
            <a:ext cx="1904103" cy="126352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0D2433B0-A859-CA4B-B966-295DF81C8F8E}"/>
              </a:ext>
            </a:extLst>
          </p:cNvPr>
          <p:cNvSpPr txBox="1"/>
          <p:nvPr/>
        </p:nvSpPr>
        <p:spPr>
          <a:xfrm>
            <a:off x="988986" y="2571750"/>
            <a:ext cx="360996" cy="369332"/>
          </a:xfrm>
          <a:prstGeom prst="rect">
            <a:avLst/>
          </a:prstGeom>
          <a:noFill/>
        </p:spPr>
        <p:txBody>
          <a:bodyPr wrap="none" rtlCol="0">
            <a:spAutoFit/>
          </a:bodyPr>
          <a:lstStyle/>
          <a:p>
            <a:r>
              <a:rPr lang="en-US" dirty="0"/>
              <a:t>[3]</a:t>
            </a:r>
          </a:p>
        </p:txBody>
      </p:sp>
      <p:pic>
        <p:nvPicPr>
          <p:cNvPr id="16" name="Picture 4" descr="Chicken feeder that will provide fairly open access to food as long as it is not empty. Let's presume that only 1 chicken can eat at a time">
            <a:extLst>
              <a:ext uri="{FF2B5EF4-FFF2-40B4-BE49-F238E27FC236}">
                <a16:creationId xmlns:a16="http://schemas.microsoft.com/office/drawing/2014/main" id="{B7774A8D-6F68-BA42-B130-B4F4F26761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8661" y="1554368"/>
            <a:ext cx="2034764" cy="2034764"/>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descr="Two arrows showing that one chicken only can get food and exhausts that resource.">
            <a:extLst>
              <a:ext uri="{FF2B5EF4-FFF2-40B4-BE49-F238E27FC236}">
                <a16:creationId xmlns:a16="http://schemas.microsoft.com/office/drawing/2014/main" id="{35A5A5B9-9A9C-224E-9D5E-4B01BDB74614}"/>
              </a:ext>
            </a:extLst>
          </p:cNvPr>
          <p:cNvGrpSpPr/>
          <p:nvPr/>
        </p:nvGrpSpPr>
        <p:grpSpPr>
          <a:xfrm>
            <a:off x="2756590" y="2876591"/>
            <a:ext cx="2540711" cy="1058982"/>
            <a:chOff x="2856043" y="2861534"/>
            <a:chExt cx="2540711" cy="1058982"/>
          </a:xfrm>
        </p:grpSpPr>
        <p:cxnSp>
          <p:nvCxnSpPr>
            <p:cNvPr id="22" name="Straight Arrow Connector 21">
              <a:extLst>
                <a:ext uri="{FF2B5EF4-FFF2-40B4-BE49-F238E27FC236}">
                  <a16:creationId xmlns:a16="http://schemas.microsoft.com/office/drawing/2014/main" id="{B101F9FC-9319-0748-8BBD-A94DD065563A}"/>
                </a:ext>
              </a:extLst>
            </p:cNvPr>
            <p:cNvCxnSpPr>
              <a:cxnSpLocks/>
              <a:stCxn id="12" idx="1"/>
              <a:endCxn id="16" idx="2"/>
            </p:cNvCxnSpPr>
            <p:nvPr/>
          </p:nvCxnSpPr>
          <p:spPr>
            <a:xfrm flipH="1" flipV="1">
              <a:off x="2856043" y="3589132"/>
              <a:ext cx="1588659" cy="33138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5A79B01-4F9A-EA44-9834-2081270A3237}"/>
                </a:ext>
              </a:extLst>
            </p:cNvPr>
            <p:cNvCxnSpPr>
              <a:cxnSpLocks/>
              <a:stCxn id="12" idx="0"/>
            </p:cNvCxnSpPr>
            <p:nvPr/>
          </p:nvCxnSpPr>
          <p:spPr>
            <a:xfrm flipH="1" flipV="1">
              <a:off x="3657600" y="2861534"/>
              <a:ext cx="1739154" cy="42721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25910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4429EF-69D5-0440-B48B-721955167581}"/>
              </a:ext>
            </a:extLst>
          </p:cNvPr>
          <p:cNvSpPr>
            <a:spLocks noGrp="1"/>
          </p:cNvSpPr>
          <p:nvPr>
            <p:ph type="title" idx="4294967295"/>
          </p:nvPr>
        </p:nvSpPr>
        <p:spPr>
          <a:xfrm>
            <a:off x="628650" y="428625"/>
            <a:ext cx="7886700" cy="549783"/>
          </a:xfrm>
          <a:prstGeom prst="rect">
            <a:avLst/>
          </a:prstGeom>
        </p:spPr>
        <p:txBody>
          <a:bodyPr/>
          <a:lstStyle/>
          <a:p>
            <a:r>
              <a:rPr lang="en-US" sz="2800" dirty="0"/>
              <a:t>The problem as a resource contention</a:t>
            </a:r>
          </a:p>
        </p:txBody>
      </p:sp>
      <p:pic>
        <p:nvPicPr>
          <p:cNvPr id="3074" name="Picture 2" descr="Chicken 1">
            <a:extLst>
              <a:ext uri="{FF2B5EF4-FFF2-40B4-BE49-F238E27FC236}">
                <a16:creationId xmlns:a16="http://schemas.microsoft.com/office/drawing/2014/main" id="{D729EB1B-07B0-664C-9F20-17577544843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460" t="32836" r="44272" b="22196"/>
          <a:stretch/>
        </p:blipFill>
        <p:spPr bwMode="auto">
          <a:xfrm>
            <a:off x="4432152" y="1124673"/>
            <a:ext cx="1904103" cy="12635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descr="An arrow from each chicken ending in a lightning bold  in front of the water, indicating that both chickens try to access the same resource and end in contention.">
            <a:extLst>
              <a:ext uri="{FF2B5EF4-FFF2-40B4-BE49-F238E27FC236}">
                <a16:creationId xmlns:a16="http://schemas.microsoft.com/office/drawing/2014/main" id="{5C69A38C-3F09-C641-8B8E-595FDF72E451}"/>
              </a:ext>
            </a:extLst>
          </p:cNvPr>
          <p:cNvGrpSpPr/>
          <p:nvPr/>
        </p:nvGrpSpPr>
        <p:grpSpPr>
          <a:xfrm>
            <a:off x="5384204" y="2388198"/>
            <a:ext cx="1480968" cy="900555"/>
            <a:chOff x="5384204" y="2388198"/>
            <a:chExt cx="1480968" cy="900555"/>
          </a:xfrm>
        </p:grpSpPr>
        <p:cxnSp>
          <p:nvCxnSpPr>
            <p:cNvPr id="15" name="Straight Arrow Connector 14">
              <a:extLst>
                <a:ext uri="{FF2B5EF4-FFF2-40B4-BE49-F238E27FC236}">
                  <a16:creationId xmlns:a16="http://schemas.microsoft.com/office/drawing/2014/main" id="{D570E2F5-36A5-C546-A3FC-07316AAF7C18}"/>
                </a:ext>
              </a:extLst>
            </p:cNvPr>
            <p:cNvCxnSpPr>
              <a:cxnSpLocks/>
              <a:stCxn id="12" idx="0"/>
              <a:endCxn id="14" idx="2"/>
            </p:cNvCxnSpPr>
            <p:nvPr/>
          </p:nvCxnSpPr>
          <p:spPr>
            <a:xfrm flipV="1">
              <a:off x="5396754" y="2709620"/>
              <a:ext cx="1055594" cy="57913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6CB8B6D-2BA1-CE46-A951-4D0066144EB9}"/>
                </a:ext>
              </a:extLst>
            </p:cNvPr>
            <p:cNvCxnSpPr>
              <a:cxnSpLocks/>
              <a:stCxn id="3074" idx="2"/>
              <a:endCxn id="14" idx="2"/>
            </p:cNvCxnSpPr>
            <p:nvPr/>
          </p:nvCxnSpPr>
          <p:spPr>
            <a:xfrm>
              <a:off x="5384204" y="2388198"/>
              <a:ext cx="1068144" cy="32142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4" name="Lightning Bolt 13">
              <a:extLst>
                <a:ext uri="{FF2B5EF4-FFF2-40B4-BE49-F238E27FC236}">
                  <a16:creationId xmlns:a16="http://schemas.microsoft.com/office/drawing/2014/main" id="{ADC18897-BE87-134E-A3A7-C76F4D151AB0}"/>
                </a:ext>
              </a:extLst>
            </p:cNvPr>
            <p:cNvSpPr/>
            <p:nvPr/>
          </p:nvSpPr>
          <p:spPr>
            <a:xfrm>
              <a:off x="6327290" y="2443779"/>
              <a:ext cx="537882" cy="591670"/>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AB37660C-AE42-5642-9ECD-BB5C5B2BF533}"/>
              </a:ext>
            </a:extLst>
          </p:cNvPr>
          <p:cNvSpPr txBox="1"/>
          <p:nvPr/>
        </p:nvSpPr>
        <p:spPr>
          <a:xfrm>
            <a:off x="5950054" y="4558784"/>
            <a:ext cx="360996" cy="369332"/>
          </a:xfrm>
          <a:prstGeom prst="rect">
            <a:avLst/>
          </a:prstGeom>
          <a:noFill/>
        </p:spPr>
        <p:txBody>
          <a:bodyPr wrap="none" rtlCol="0">
            <a:spAutoFit/>
          </a:bodyPr>
          <a:lstStyle/>
          <a:p>
            <a:r>
              <a:rPr lang="en-US" dirty="0"/>
              <a:t>[1]</a:t>
            </a:r>
          </a:p>
        </p:txBody>
      </p:sp>
      <p:pic>
        <p:nvPicPr>
          <p:cNvPr id="16" name="Picture 4" descr="Chicken feeder that will provide fairly open access to food as long as it is not empty. Let's presume that only 1 chicken can eat at a time">
            <a:extLst>
              <a:ext uri="{FF2B5EF4-FFF2-40B4-BE49-F238E27FC236}">
                <a16:creationId xmlns:a16="http://schemas.microsoft.com/office/drawing/2014/main" id="{B7774A8D-6F68-BA42-B130-B4F4F26761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8661" y="1554368"/>
            <a:ext cx="2034764" cy="203476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0D2433B0-A859-CA4B-B966-295DF81C8F8E}"/>
              </a:ext>
            </a:extLst>
          </p:cNvPr>
          <p:cNvSpPr txBox="1"/>
          <p:nvPr/>
        </p:nvSpPr>
        <p:spPr>
          <a:xfrm>
            <a:off x="988986" y="2571750"/>
            <a:ext cx="360996" cy="369332"/>
          </a:xfrm>
          <a:prstGeom prst="rect">
            <a:avLst/>
          </a:prstGeom>
          <a:noFill/>
        </p:spPr>
        <p:txBody>
          <a:bodyPr wrap="none" rtlCol="0">
            <a:spAutoFit/>
          </a:bodyPr>
          <a:lstStyle/>
          <a:p>
            <a:r>
              <a:rPr lang="en-US" dirty="0"/>
              <a:t>[3]</a:t>
            </a:r>
          </a:p>
        </p:txBody>
      </p:sp>
      <p:pic>
        <p:nvPicPr>
          <p:cNvPr id="12" name="Picture 2" descr="Chicken 2">
            <a:extLst>
              <a:ext uri="{FF2B5EF4-FFF2-40B4-BE49-F238E27FC236}">
                <a16:creationId xmlns:a16="http://schemas.microsoft.com/office/drawing/2014/main" id="{9303F471-E703-9247-AF1D-18D202FA31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460" t="32836" r="44272" b="22196"/>
          <a:stretch/>
        </p:blipFill>
        <p:spPr bwMode="auto">
          <a:xfrm>
            <a:off x="4444702" y="3288753"/>
            <a:ext cx="1904103" cy="12635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descr="An arrow from each chicken ending in a lightning bold  in front of the food, indicating that both chickens try to access the same resource and end in contention.">
            <a:extLst>
              <a:ext uri="{FF2B5EF4-FFF2-40B4-BE49-F238E27FC236}">
                <a16:creationId xmlns:a16="http://schemas.microsoft.com/office/drawing/2014/main" id="{3C53C28D-8261-9A40-A270-E0B5AE92C7B3}"/>
              </a:ext>
            </a:extLst>
          </p:cNvPr>
          <p:cNvGrpSpPr/>
          <p:nvPr/>
        </p:nvGrpSpPr>
        <p:grpSpPr>
          <a:xfrm>
            <a:off x="3840480" y="2388198"/>
            <a:ext cx="1556274" cy="900556"/>
            <a:chOff x="3840480" y="2388198"/>
            <a:chExt cx="1556274" cy="900556"/>
          </a:xfrm>
        </p:grpSpPr>
        <p:grpSp>
          <p:nvGrpSpPr>
            <p:cNvPr id="3" name="Group 2" descr="An arrow going from each ckicken trying ">
              <a:extLst>
                <a:ext uri="{FF2B5EF4-FFF2-40B4-BE49-F238E27FC236}">
                  <a16:creationId xmlns:a16="http://schemas.microsoft.com/office/drawing/2014/main" id="{DDCC8CBE-EB07-5648-AD12-6BBBA02EC1CB}"/>
                </a:ext>
              </a:extLst>
            </p:cNvPr>
            <p:cNvGrpSpPr/>
            <p:nvPr/>
          </p:nvGrpSpPr>
          <p:grpSpPr>
            <a:xfrm>
              <a:off x="4253280" y="2388198"/>
              <a:ext cx="1143474" cy="900556"/>
              <a:chOff x="4253280" y="2388198"/>
              <a:chExt cx="1143474" cy="900556"/>
            </a:xfrm>
          </p:grpSpPr>
          <p:cxnSp>
            <p:nvCxnSpPr>
              <p:cNvPr id="9" name="Straight Arrow Connector 8">
                <a:extLst>
                  <a:ext uri="{FF2B5EF4-FFF2-40B4-BE49-F238E27FC236}">
                    <a16:creationId xmlns:a16="http://schemas.microsoft.com/office/drawing/2014/main" id="{4DBA501A-D222-0442-A90D-4415F7B28331}"/>
                  </a:ext>
                </a:extLst>
              </p:cNvPr>
              <p:cNvCxnSpPr>
                <a:cxnSpLocks/>
                <a:endCxn id="2" idx="5"/>
              </p:cNvCxnSpPr>
              <p:nvPr/>
            </p:nvCxnSpPr>
            <p:spPr>
              <a:xfrm flipH="1" flipV="1">
                <a:off x="4253280" y="2749368"/>
                <a:ext cx="1143474" cy="53938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6404F4F-72A1-1B43-A851-2BB4D6364FAA}"/>
                  </a:ext>
                </a:extLst>
              </p:cNvPr>
              <p:cNvCxnSpPr>
                <a:cxnSpLocks/>
                <a:stCxn id="3074" idx="2"/>
                <a:endCxn id="2" idx="5"/>
              </p:cNvCxnSpPr>
              <p:nvPr/>
            </p:nvCxnSpPr>
            <p:spPr>
              <a:xfrm flipH="1">
                <a:off x="4253280" y="2388198"/>
                <a:ext cx="1130924" cy="36117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
          <p:nvSpPr>
            <p:cNvPr id="2" name="Lightning Bolt 1">
              <a:extLst>
                <a:ext uri="{FF2B5EF4-FFF2-40B4-BE49-F238E27FC236}">
                  <a16:creationId xmlns:a16="http://schemas.microsoft.com/office/drawing/2014/main" id="{830A2B0B-176F-EB48-86DB-17D44670C794}"/>
                </a:ext>
              </a:extLst>
            </p:cNvPr>
            <p:cNvSpPr/>
            <p:nvPr/>
          </p:nvSpPr>
          <p:spPr>
            <a:xfrm>
              <a:off x="3840480" y="2420471"/>
              <a:ext cx="537882" cy="591670"/>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076" name="Picture 4" descr="Waterer that only allows 1 chicken at a time to drink from it">
            <a:extLst>
              <a:ext uri="{FF2B5EF4-FFF2-40B4-BE49-F238E27FC236}">
                <a16:creationId xmlns:a16="http://schemas.microsoft.com/office/drawing/2014/main" id="{9C26E99B-4807-7149-B194-B8E9D4956D2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5843" t="41844"/>
          <a:stretch/>
        </p:blipFill>
        <p:spPr bwMode="auto">
          <a:xfrm flipH="1">
            <a:off x="6766561" y="2183803"/>
            <a:ext cx="1742738" cy="13855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9924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4429EF-69D5-0440-B48B-721955167581}"/>
              </a:ext>
            </a:extLst>
          </p:cNvPr>
          <p:cNvSpPr>
            <a:spLocks noGrp="1"/>
          </p:cNvSpPr>
          <p:nvPr>
            <p:ph type="title" idx="4294967295"/>
          </p:nvPr>
        </p:nvSpPr>
        <p:spPr>
          <a:xfrm>
            <a:off x="628650" y="428625"/>
            <a:ext cx="7886700" cy="549783"/>
          </a:xfrm>
          <a:prstGeom prst="rect">
            <a:avLst/>
          </a:prstGeom>
        </p:spPr>
        <p:txBody>
          <a:bodyPr/>
          <a:lstStyle/>
          <a:p>
            <a:r>
              <a:rPr lang="en-US" sz="2800" dirty="0"/>
              <a:t>The problem as a Deadlock or </a:t>
            </a:r>
            <a:r>
              <a:rPr lang="en-US" sz="2800" dirty="0" err="1"/>
              <a:t>Livelock</a:t>
            </a:r>
            <a:endParaRPr lang="en-US" sz="2800" dirty="0"/>
          </a:p>
        </p:txBody>
      </p:sp>
      <p:sp>
        <p:nvSpPr>
          <p:cNvPr id="11" name="TextBox 10">
            <a:extLst>
              <a:ext uri="{FF2B5EF4-FFF2-40B4-BE49-F238E27FC236}">
                <a16:creationId xmlns:a16="http://schemas.microsoft.com/office/drawing/2014/main" id="{0D2433B0-A859-CA4B-B966-295DF81C8F8E}"/>
              </a:ext>
            </a:extLst>
          </p:cNvPr>
          <p:cNvSpPr txBox="1"/>
          <p:nvPr/>
        </p:nvSpPr>
        <p:spPr>
          <a:xfrm>
            <a:off x="988986" y="2571750"/>
            <a:ext cx="360996" cy="369332"/>
          </a:xfrm>
          <a:prstGeom prst="rect">
            <a:avLst/>
          </a:prstGeom>
          <a:noFill/>
        </p:spPr>
        <p:txBody>
          <a:bodyPr wrap="none" rtlCol="0">
            <a:spAutoFit/>
          </a:bodyPr>
          <a:lstStyle/>
          <a:p>
            <a:r>
              <a:rPr lang="en-US" dirty="0"/>
              <a:t>[3]</a:t>
            </a:r>
          </a:p>
        </p:txBody>
      </p:sp>
      <p:sp>
        <p:nvSpPr>
          <p:cNvPr id="13" name="TextBox 12">
            <a:extLst>
              <a:ext uri="{FF2B5EF4-FFF2-40B4-BE49-F238E27FC236}">
                <a16:creationId xmlns:a16="http://schemas.microsoft.com/office/drawing/2014/main" id="{AB37660C-AE42-5642-9ECD-BB5C5B2BF533}"/>
              </a:ext>
            </a:extLst>
          </p:cNvPr>
          <p:cNvSpPr txBox="1"/>
          <p:nvPr/>
        </p:nvSpPr>
        <p:spPr>
          <a:xfrm>
            <a:off x="5950054" y="4558784"/>
            <a:ext cx="360996" cy="369332"/>
          </a:xfrm>
          <a:prstGeom prst="rect">
            <a:avLst/>
          </a:prstGeom>
          <a:noFill/>
        </p:spPr>
        <p:txBody>
          <a:bodyPr wrap="none" rtlCol="0">
            <a:spAutoFit/>
          </a:bodyPr>
          <a:lstStyle/>
          <a:p>
            <a:r>
              <a:rPr lang="en-US" dirty="0"/>
              <a:t>[1]</a:t>
            </a:r>
          </a:p>
        </p:txBody>
      </p:sp>
      <p:pic>
        <p:nvPicPr>
          <p:cNvPr id="3076" name="Picture 4" descr="Waterer that only allows 1 chicken at a time to drink from it">
            <a:extLst>
              <a:ext uri="{FF2B5EF4-FFF2-40B4-BE49-F238E27FC236}">
                <a16:creationId xmlns:a16="http://schemas.microsoft.com/office/drawing/2014/main" id="{9C26E99B-4807-7149-B194-B8E9D4956D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843" t="41844"/>
          <a:stretch/>
        </p:blipFill>
        <p:spPr bwMode="auto">
          <a:xfrm flipH="1">
            <a:off x="6766561" y="2183803"/>
            <a:ext cx="1742738" cy="138557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Chicken feeder that will provide fairly open access to food as long as it is not empty. Let's presume that only 1 chicken can eat at a time">
            <a:extLst>
              <a:ext uri="{FF2B5EF4-FFF2-40B4-BE49-F238E27FC236}">
                <a16:creationId xmlns:a16="http://schemas.microsoft.com/office/drawing/2014/main" id="{B7774A8D-6F68-BA42-B130-B4F4F26761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8661" y="1554368"/>
            <a:ext cx="2034764" cy="2034764"/>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descr="Arrows going from each chicken to water and food to indicate that they either only get one resource and won't use it until they know they can get both and just guard their resource or they keep alternating trying to get the resource that they don't have and exhaust themselves and don't get either water or food.">
            <a:extLst>
              <a:ext uri="{FF2B5EF4-FFF2-40B4-BE49-F238E27FC236}">
                <a16:creationId xmlns:a16="http://schemas.microsoft.com/office/drawing/2014/main" id="{0A15FB88-42C3-E94D-8DF4-EEDF0987863C}"/>
              </a:ext>
            </a:extLst>
          </p:cNvPr>
          <p:cNvGrpSpPr/>
          <p:nvPr/>
        </p:nvGrpSpPr>
        <p:grpSpPr>
          <a:xfrm>
            <a:off x="2667895" y="1330361"/>
            <a:ext cx="5391373" cy="3119718"/>
            <a:chOff x="2667895" y="1330361"/>
            <a:chExt cx="5391373" cy="3119718"/>
          </a:xfrm>
        </p:grpSpPr>
        <p:sp>
          <p:nvSpPr>
            <p:cNvPr id="14" name="Curved Right Arrow 13">
              <a:extLst>
                <a:ext uri="{FF2B5EF4-FFF2-40B4-BE49-F238E27FC236}">
                  <a16:creationId xmlns:a16="http://schemas.microsoft.com/office/drawing/2014/main" id="{A31DBCF3-C84F-274A-B6D3-7F1F4BDE9C63}"/>
                </a:ext>
              </a:extLst>
            </p:cNvPr>
            <p:cNvSpPr/>
            <p:nvPr/>
          </p:nvSpPr>
          <p:spPr>
            <a:xfrm rot="5400000" flipV="1">
              <a:off x="6069104" y="437477"/>
              <a:ext cx="839097" cy="2624865"/>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Curved Right Arrow 14">
              <a:extLst>
                <a:ext uri="{FF2B5EF4-FFF2-40B4-BE49-F238E27FC236}">
                  <a16:creationId xmlns:a16="http://schemas.microsoft.com/office/drawing/2014/main" id="{5CBEA38D-BC16-6C43-8202-50FE50E5879D}"/>
                </a:ext>
              </a:extLst>
            </p:cNvPr>
            <p:cNvSpPr/>
            <p:nvPr/>
          </p:nvSpPr>
          <p:spPr>
            <a:xfrm rot="5400000" flipH="1" flipV="1">
              <a:off x="6327287" y="2718098"/>
              <a:ext cx="839097" cy="2624865"/>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Curved Right Arrow 1">
              <a:extLst>
                <a:ext uri="{FF2B5EF4-FFF2-40B4-BE49-F238E27FC236}">
                  <a16:creationId xmlns:a16="http://schemas.microsoft.com/office/drawing/2014/main" id="{3DAB42DC-0BDA-F541-B104-B5EA11A3FA62}"/>
                </a:ext>
              </a:extLst>
            </p:cNvPr>
            <p:cNvSpPr/>
            <p:nvPr/>
          </p:nvSpPr>
          <p:spPr>
            <a:xfrm rot="16200000" flipV="1">
              <a:off x="3560779" y="2651759"/>
              <a:ext cx="839097" cy="2624865"/>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Curved Right Arrow 16">
              <a:extLst>
                <a:ext uri="{FF2B5EF4-FFF2-40B4-BE49-F238E27FC236}">
                  <a16:creationId xmlns:a16="http://schemas.microsoft.com/office/drawing/2014/main" id="{E5ACD2B0-ACD9-9E43-8D70-2B7A62F02249}"/>
                </a:ext>
              </a:extLst>
            </p:cNvPr>
            <p:cNvSpPr/>
            <p:nvPr/>
          </p:nvSpPr>
          <p:spPr>
            <a:xfrm rot="16200000" flipH="1" flipV="1">
              <a:off x="4231339" y="482301"/>
              <a:ext cx="839097" cy="2624865"/>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12" name="Picture 2" descr="Chicken 2">
            <a:extLst>
              <a:ext uri="{FF2B5EF4-FFF2-40B4-BE49-F238E27FC236}">
                <a16:creationId xmlns:a16="http://schemas.microsoft.com/office/drawing/2014/main" id="{9303F471-E703-9247-AF1D-18D202FA31F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460" t="32836" r="44272" b="22196"/>
          <a:stretch/>
        </p:blipFill>
        <p:spPr bwMode="auto">
          <a:xfrm>
            <a:off x="4444702" y="3288753"/>
            <a:ext cx="1904103" cy="1263525"/>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Chicken 1">
            <a:extLst>
              <a:ext uri="{FF2B5EF4-FFF2-40B4-BE49-F238E27FC236}">
                <a16:creationId xmlns:a16="http://schemas.microsoft.com/office/drawing/2014/main" id="{D729EB1B-07B0-664C-9F20-17577544843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460" t="32836" r="44272" b="22196"/>
          <a:stretch/>
        </p:blipFill>
        <p:spPr bwMode="auto">
          <a:xfrm>
            <a:off x="4432152" y="1124673"/>
            <a:ext cx="1904103" cy="1263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2966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55CAE-8B75-9045-BACD-347B88A0363E}"/>
              </a:ext>
            </a:extLst>
          </p:cNvPr>
          <p:cNvSpPr>
            <a:spLocks noGrp="1"/>
          </p:cNvSpPr>
          <p:nvPr>
            <p:ph type="title" idx="4294967295"/>
          </p:nvPr>
        </p:nvSpPr>
        <p:spPr>
          <a:xfrm>
            <a:off x="628650" y="428625"/>
            <a:ext cx="7886700" cy="504825"/>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Bibliography</a:t>
            </a:r>
            <a:r>
              <a:rPr lang="en-US" dirty="0"/>
              <a:t> </a:t>
            </a:r>
          </a:p>
        </p:txBody>
      </p:sp>
      <p:sp>
        <p:nvSpPr>
          <p:cNvPr id="3" name="Text Placeholder 2">
            <a:extLst>
              <a:ext uri="{FF2B5EF4-FFF2-40B4-BE49-F238E27FC236}">
                <a16:creationId xmlns:a16="http://schemas.microsoft.com/office/drawing/2014/main" id="{CA87F7A0-2963-A941-83A9-28E230AF1AC0}"/>
              </a:ext>
            </a:extLst>
          </p:cNvPr>
          <p:cNvSpPr>
            <a:spLocks noGrp="1"/>
          </p:cNvSpPr>
          <p:nvPr>
            <p:ph type="body" sz="quarter" idx="16"/>
          </p:nvPr>
        </p:nvSpPr>
        <p:spPr/>
        <p:txBody>
          <a:bodyPr/>
          <a:lstStyle/>
          <a:p>
            <a:r>
              <a:rPr lang="en-US" dirty="0"/>
              <a:t>[1] </a:t>
            </a:r>
            <a:r>
              <a:rPr lang="en-US" dirty="0" err="1"/>
              <a:t>Ockert</a:t>
            </a:r>
            <a:r>
              <a:rPr lang="en-US" dirty="0"/>
              <a:t>, Katie. Michigan State University Extension. 2019. Decreasing daylight and its effect on laying hens. Retrieved from </a:t>
            </a:r>
            <a:r>
              <a:rPr lang="en-US" dirty="0">
                <a:hlinkClick r:id="rId3"/>
              </a:rPr>
              <a:t>https://www.canr.msu.edu/news/decreasing-daylight-and-its-effect-on-laying-hens</a:t>
            </a:r>
            <a:r>
              <a:rPr lang="en-US" dirty="0"/>
              <a:t>.</a:t>
            </a:r>
          </a:p>
          <a:p>
            <a:r>
              <a:rPr lang="en-US" dirty="0"/>
              <a:t>[2] </a:t>
            </a:r>
            <a:r>
              <a:rPr lang="en-US" dirty="0" err="1"/>
              <a:t>Chewy.com</a:t>
            </a:r>
            <a:r>
              <a:rPr lang="en-US" dirty="0"/>
              <a:t> 2021. </a:t>
            </a:r>
            <a:r>
              <a:rPr lang="en-US" dirty="0">
                <a:hlinkClick r:id="rId4"/>
              </a:rPr>
              <a:t>chewy.com</a:t>
            </a:r>
            <a:endParaRPr lang="en-US" dirty="0"/>
          </a:p>
          <a:p>
            <a:r>
              <a:rPr lang="en-US" dirty="0"/>
              <a:t>[3] </a:t>
            </a:r>
            <a:r>
              <a:rPr lang="en-US" dirty="0" err="1"/>
              <a:t>Amazon.com</a:t>
            </a:r>
            <a:r>
              <a:rPr lang="en-US" dirty="0"/>
              <a:t> 2021. </a:t>
            </a:r>
            <a:r>
              <a:rPr lang="en-US" dirty="0" err="1">
                <a:hlinkClick r:id="rId5"/>
              </a:rPr>
              <a:t>amazon</a:t>
            </a:r>
            <a:r>
              <a:rPr lang="en-US" dirty="0" err="1">
                <a:hlinkClick r:id="rId4"/>
              </a:rPr>
              <a:t>.com</a:t>
            </a:r>
            <a:endParaRPr lang="en-US" dirty="0"/>
          </a:p>
          <a:p>
            <a:endParaRPr lang="en-US" dirty="0"/>
          </a:p>
        </p:txBody>
      </p:sp>
    </p:spTree>
    <p:extLst>
      <p:ext uri="{BB962C8B-B14F-4D97-AF65-F5344CB8AC3E}">
        <p14:creationId xmlns:p14="http://schemas.microsoft.com/office/powerpoint/2010/main" val="41346484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8393121"/>
      </p:ext>
    </p:extLst>
  </p:cSld>
  <p:clrMapOvr>
    <a:masterClrMapping/>
  </p:clrMapOvr>
</p:sld>
</file>

<file path=ppt/theme/theme1.xml><?xml version="1.0" encoding="utf-8"?>
<a:theme xmlns:a="http://schemas.openxmlformats.org/drawingml/2006/main" name="EP Presentation Theme - Simple">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9F1B6479-0B83-3340-849D-693C57BB586E}"/>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048E6339-533D-F247-954B-8D6F762C12C4}"/>
    </a:ext>
  </a:extLst>
</a:theme>
</file>

<file path=ppt/theme/theme3.xml><?xml version="1.0" encoding="utf-8"?>
<a:theme xmlns:a="http://schemas.openxmlformats.org/drawingml/2006/main" name="2_EP Presentation Theme - Special">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D3B0007C-3921-6F46-BC38-97A7FFC2D45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2002B1FB4E1914BAF6102CCF0B910D6" ma:contentTypeVersion="12" ma:contentTypeDescription="Create a new document." ma:contentTypeScope="" ma:versionID="962aa165da8f609b095acb8d0d849b35">
  <xsd:schema xmlns:xsd="http://www.w3.org/2001/XMLSchema" xmlns:xs="http://www.w3.org/2001/XMLSchema" xmlns:p="http://schemas.microsoft.com/office/2006/metadata/properties" xmlns:ns2="fc700d6a-14c8-4431-87f0-1eb34fcb9ecc" xmlns:ns3="051abd47-9546-4a61-92e9-da62ec2358b6" targetNamespace="http://schemas.microsoft.com/office/2006/metadata/properties" ma:root="true" ma:fieldsID="c52b28453b84704499aaf2ac8c109a38" ns2:_="" ns3:_="">
    <xsd:import namespace="fc700d6a-14c8-4431-87f0-1eb34fcb9ecc"/>
    <xsd:import namespace="051abd47-9546-4a61-92e9-da62ec2358b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00d6a-14c8-4431-87f0-1eb34fcb9e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51abd47-9546-4a61-92e9-da62ec2358b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9CAECAF-5B3F-4064-8149-A7ACE3293E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00d6a-14c8-4431-87f0-1eb34fcb9ecc"/>
    <ds:schemaRef ds:uri="051abd47-9546-4a61-92e9-da62ec2358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8F7E09-D485-4407-984B-97D2EA2C8D55}">
  <ds:schemaRefs>
    <ds:schemaRef ds:uri="http://schemas.microsoft.com/sharepoint/v3/contenttype/forms"/>
  </ds:schemaRefs>
</ds:datastoreItem>
</file>

<file path=customXml/itemProps3.xml><?xml version="1.0" encoding="utf-8"?>
<ds:datastoreItem xmlns:ds="http://schemas.openxmlformats.org/officeDocument/2006/customXml" ds:itemID="{F8A04465-0014-4D33-ABA2-D6924F11FEE0}">
  <ds:schemaRefs>
    <ds:schemaRef ds:uri="http://schemas.microsoft.com/office/2006/documentManagement/types"/>
    <ds:schemaRef ds:uri="http://www.w3.org/XML/1998/namespace"/>
    <ds:schemaRef ds:uri="http://purl.org/dc/terms/"/>
    <ds:schemaRef ds:uri="051abd47-9546-4a61-92e9-da62ec2358b6"/>
    <ds:schemaRef ds:uri="http://purl.org/dc/elements/1.1/"/>
    <ds:schemaRef ds:uri="http://schemas.openxmlformats.org/package/2006/metadata/core-properties"/>
    <ds:schemaRef ds:uri="http://schemas.microsoft.com/office/2006/metadata/properties"/>
    <ds:schemaRef ds:uri="http://schemas.microsoft.com/office/infopath/2007/PartnerControls"/>
    <ds:schemaRef ds:uri="fc700d6a-14c8-4431-87f0-1eb34fcb9ecc"/>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EP Presentation Theme - Simple</Template>
  <TotalTime>2274</TotalTime>
  <Words>1116</Words>
  <Application>Microsoft Macintosh PowerPoint</Application>
  <PresentationFormat>On-screen Show (16:9)</PresentationFormat>
  <Paragraphs>99</Paragraphs>
  <Slides>9</Slides>
  <Notes>8</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9</vt:i4>
      </vt:variant>
    </vt:vector>
  </HeadingPairs>
  <TitlesOfParts>
    <vt:vector size="20" baseType="lpstr">
      <vt:lpstr>Arial</vt:lpstr>
      <vt:lpstr>Calibri</vt:lpstr>
      <vt:lpstr>Roboto</vt:lpstr>
      <vt:lpstr>Source Sans Pro</vt:lpstr>
      <vt:lpstr>Source Serif Pro</vt:lpstr>
      <vt:lpstr>Tahoma</vt:lpstr>
      <vt:lpstr>Times New Roman</vt:lpstr>
      <vt:lpstr>Wingdings</vt:lpstr>
      <vt:lpstr>EP Presentation Theme - Simple</vt:lpstr>
      <vt:lpstr>1_EP Presentation Theme - Fancy</vt:lpstr>
      <vt:lpstr>2_EP Presentation Theme - Special</vt:lpstr>
      <vt:lpstr>Introduction to Concurrent Programming with GPUs</vt:lpstr>
      <vt:lpstr>The Hungry Chickens Problem</vt:lpstr>
      <vt:lpstr>What Do Chickens Need in Order to Lay Eggs?</vt:lpstr>
      <vt:lpstr>Feeders</vt:lpstr>
      <vt:lpstr>The problem as a race condition</vt:lpstr>
      <vt:lpstr>The problem as a resource contention</vt:lpstr>
      <vt:lpstr>The problem as a Deadlock or Livelock</vt:lpstr>
      <vt:lpstr>Bibliography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Concurrent Programming with GPUs</dc:title>
  <dc:creator>Microsoft Office User</dc:creator>
  <cp:lastModifiedBy>Chance Pascale</cp:lastModifiedBy>
  <cp:revision>58</cp:revision>
  <dcterms:created xsi:type="dcterms:W3CDTF">2020-12-13T16:54:15Z</dcterms:created>
  <dcterms:modified xsi:type="dcterms:W3CDTF">2021-03-01T19:45:56Z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0x010100F2002B1FB4E1914BAF6102CCF0B910D6</vt:lpwstr>
  </property>
</Properties>
</file>

<file path=docProps/thumbnail.jpeg>
</file>